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8" r:id="rId2"/>
    <p:sldId id="258" r:id="rId3"/>
    <p:sldId id="260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C3CA"/>
    <a:srgbClr val="88CC50"/>
    <a:srgbClr val="ACDB85"/>
    <a:srgbClr val="75C8D6"/>
    <a:srgbClr val="4D9891"/>
    <a:srgbClr val="B1ECEF"/>
    <a:srgbClr val="6297CC"/>
    <a:srgbClr val="4986C3"/>
    <a:srgbClr val="D9D9D9"/>
    <a:srgbClr val="D2A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3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49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28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>
              <a:solidFill>
                <a:srgbClr val="79C3C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9C3CA"/>
              </a:solidFill>
              <a:ln w="38100">
                <a:solidFill>
                  <a:srgbClr val="79C3CA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令和元年</c:v>
                </c:pt>
                <c:pt idx="1">
                  <c:v>令和2年</c:v>
                </c:pt>
                <c:pt idx="2">
                  <c:v>令和3年</c:v>
                </c:pt>
                <c:pt idx="3">
                  <c:v>令和4年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100000</c:v>
                </c:pt>
                <c:pt idx="1">
                  <c:v>120000</c:v>
                </c:pt>
                <c:pt idx="2">
                  <c:v>140000</c:v>
                </c:pt>
                <c:pt idx="3">
                  <c:v>160000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C5-4E24-B584-F2CB30A6A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2275344"/>
        <c:axId val="562274264"/>
      </c:lineChart>
      <c:catAx>
        <c:axId val="56227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62274264"/>
        <c:crosses val="autoZero"/>
        <c:auto val="1"/>
        <c:lblAlgn val="ctr"/>
        <c:lblOffset val="100"/>
        <c:noMultiLvlLbl val="0"/>
      </c:catAx>
      <c:valAx>
        <c:axId val="562274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6227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7E3ADC0-DFC5-CFDE-6769-806D8DD8D6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91B46E1-3ED7-44DE-22CF-05BF68CC35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5A3A3-BB8D-4001-9F86-339DFE419D6B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2A65BDE-8B3D-75CD-9AA5-178F078D1B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DB592CC-885D-B311-EDD1-32CAD2F85C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9A297-4948-4277-95FF-48DD7C353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28754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2B3306-1BE9-3EA2-664D-AB4A8E8E4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1445688-FA12-E523-E150-D916FF259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0B5EF8-8EAD-D76F-C15C-1FFD6FA70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3BB17E-EAC6-B23C-4335-86E6BD59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CE086F-B92D-E366-B924-7ACA7AD2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241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5D24EC-A6CB-A6F7-3E35-E996BFF6D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56E274-171C-CDB3-F671-6D34FF2EC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BDE5AA-FDDF-3733-F05A-E45E9AA1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F4DEC-230E-4769-464A-E39D7EF5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7AF1AC-BB43-8A43-52E7-290CEAA6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32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BA3A95E-EB59-A6C4-78C3-B67AE30A5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184AF7A-6E1E-3BA4-E52B-42826C274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B4492B-2C1C-F25A-0378-7448E2938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4A2C51-4FD2-5EFA-FBF7-CA148D3A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DCA1C7-A03E-00E2-16DB-97972CDC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33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8389ED-8E11-052F-F4AC-03EE14F6E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74" y="1197264"/>
            <a:ext cx="11640126" cy="4992399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22E8A4-AA7F-4BA2-3BD4-8E440A435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DDFB9B-9429-9F61-1BE8-FB4F8C45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D252DF-40E0-A744-EB0D-3A9ECA6F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2050" name="Picture 2" descr="健康医療ロゴ リーフ アイコン ロゴ ベクターイラスト画像とPNGフリー素材透過の無料ダウンロード - Pngtree">
            <a:extLst>
              <a:ext uri="{FF2B5EF4-FFF2-40B4-BE49-F238E27FC236}">
                <a16:creationId xmlns:a16="http://schemas.microsoft.com/office/drawing/2014/main" id="{E0F7DB91-C899-6B80-E9ED-BEBEC8AFE3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000" y1="48750" x2="57000" y2="48750"/>
                        <a14:foregroundMark x1="45417" y1="52583" x2="45417" y2="52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196" y="-277174"/>
            <a:ext cx="1522804" cy="152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0FB9051-4BE3-C6E4-7FC0-46FA6AF21146}"/>
              </a:ext>
            </a:extLst>
          </p:cNvPr>
          <p:cNvGrpSpPr/>
          <p:nvPr userDrawn="1"/>
        </p:nvGrpSpPr>
        <p:grpSpPr>
          <a:xfrm>
            <a:off x="0" y="0"/>
            <a:ext cx="6096000" cy="1790700"/>
            <a:chOff x="0" y="0"/>
            <a:chExt cx="6096000" cy="1790700"/>
          </a:xfrm>
        </p:grpSpPr>
        <p:sp>
          <p:nvSpPr>
            <p:cNvPr id="10" name="二等辺三角形 9">
              <a:extLst>
                <a:ext uri="{FF2B5EF4-FFF2-40B4-BE49-F238E27FC236}">
                  <a16:creationId xmlns:a16="http://schemas.microsoft.com/office/drawing/2014/main" id="{BC24EAF8-ACA0-2C1A-C3FD-75D53F9FBA31}"/>
                </a:ext>
              </a:extLst>
            </p:cNvPr>
            <p:cNvSpPr/>
            <p:nvPr userDrawn="1"/>
          </p:nvSpPr>
          <p:spPr>
            <a:xfrm rot="5400000">
              <a:off x="737507" y="-737507"/>
              <a:ext cx="1790700" cy="3265714"/>
            </a:xfrm>
            <a:prstGeom prst="triangle">
              <a:avLst>
                <a:gd name="adj" fmla="val 0"/>
              </a:avLst>
            </a:prstGeom>
            <a:solidFill>
              <a:srgbClr val="4D9891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二等辺三角形 11">
              <a:extLst>
                <a:ext uri="{FF2B5EF4-FFF2-40B4-BE49-F238E27FC236}">
                  <a16:creationId xmlns:a16="http://schemas.microsoft.com/office/drawing/2014/main" id="{80F91C26-63D5-19BE-6C79-751DB60CD5B8}"/>
                </a:ext>
              </a:extLst>
            </p:cNvPr>
            <p:cNvSpPr/>
            <p:nvPr userDrawn="1"/>
          </p:nvSpPr>
          <p:spPr>
            <a:xfrm rot="5400000">
              <a:off x="2518228" y="-2518228"/>
              <a:ext cx="1059543" cy="6096000"/>
            </a:xfrm>
            <a:prstGeom prst="triangle">
              <a:avLst>
                <a:gd name="adj" fmla="val 0"/>
              </a:avLst>
            </a:prstGeom>
            <a:solidFill>
              <a:srgbClr val="75C8D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B0461C71-E862-C9C7-0873-FF69BE327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73" y="136525"/>
            <a:ext cx="10515600" cy="661720"/>
          </a:xfrm>
          <a:noFill/>
        </p:spPr>
        <p:txBody>
          <a:bodyPr>
            <a:sp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0521ADA-6170-6A4C-0CFD-44EC1D3870AD}"/>
              </a:ext>
            </a:extLst>
          </p:cNvPr>
          <p:cNvGrpSpPr/>
          <p:nvPr userDrawn="1"/>
        </p:nvGrpSpPr>
        <p:grpSpPr>
          <a:xfrm flipH="1" flipV="1">
            <a:off x="6139874" y="5067300"/>
            <a:ext cx="6096000" cy="1790700"/>
            <a:chOff x="0" y="0"/>
            <a:chExt cx="6096000" cy="1790700"/>
          </a:xfrm>
        </p:grpSpPr>
        <p:sp>
          <p:nvSpPr>
            <p:cNvPr id="15" name="二等辺三角形 14">
              <a:extLst>
                <a:ext uri="{FF2B5EF4-FFF2-40B4-BE49-F238E27FC236}">
                  <a16:creationId xmlns:a16="http://schemas.microsoft.com/office/drawing/2014/main" id="{CE61940F-19A8-55FC-44AA-A6D9A93DFB23}"/>
                </a:ext>
              </a:extLst>
            </p:cNvPr>
            <p:cNvSpPr/>
            <p:nvPr userDrawn="1"/>
          </p:nvSpPr>
          <p:spPr>
            <a:xfrm rot="5400000">
              <a:off x="737507" y="-737507"/>
              <a:ext cx="1790700" cy="3265714"/>
            </a:xfrm>
            <a:prstGeom prst="triangle">
              <a:avLst>
                <a:gd name="adj" fmla="val 0"/>
              </a:avLst>
            </a:prstGeom>
            <a:solidFill>
              <a:srgbClr val="4D9891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二等辺三角形 15">
              <a:extLst>
                <a:ext uri="{FF2B5EF4-FFF2-40B4-BE49-F238E27FC236}">
                  <a16:creationId xmlns:a16="http://schemas.microsoft.com/office/drawing/2014/main" id="{9B17E8B5-E6FD-91FB-DA33-D3AAC8B7577B}"/>
                </a:ext>
              </a:extLst>
            </p:cNvPr>
            <p:cNvSpPr/>
            <p:nvPr userDrawn="1"/>
          </p:nvSpPr>
          <p:spPr>
            <a:xfrm rot="5400000">
              <a:off x="2518228" y="-2518228"/>
              <a:ext cx="1059543" cy="6096000"/>
            </a:xfrm>
            <a:prstGeom prst="triangle">
              <a:avLst>
                <a:gd name="adj" fmla="val 0"/>
              </a:avLst>
            </a:prstGeom>
            <a:solidFill>
              <a:srgbClr val="75C8D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014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FFAFCC-51EA-762D-BB81-BD6FDCDB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73953C-3E85-7D9D-046A-6CC36058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25276E-1999-81EF-60D8-B8110EFC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255C96-BBB0-C448-CD39-30F8C333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AD12FE-E7F8-7B46-49F4-B6B0B6B1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03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A0D0B9-9DDC-FA4C-CEC3-E8C7FD04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A30D6F-D909-B5CC-A711-288B5256C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34693CD-E35C-6CBE-DFEE-A2064EB97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62EEA5-D88A-DC71-FC3E-11C23310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975FB-4688-B676-D2CB-0D33C3AC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C0B3A8-A3DD-5A54-1BB5-672A5B41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98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24E70-E3A8-0383-FA6B-08E557C5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B1A3C3-85E3-6B20-9008-6525A27CF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D821C78-50CE-4026-61BD-B10B762E8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972DED4-DF1A-07D7-C7BE-396D27F3F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7C155BD-1CA8-9EFF-31FE-CA7EFE11D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23F964B-DC76-D9FB-00BF-EB7D6B1C9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5892845-C92D-7713-8AF4-BE1FD252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8C98784-8844-351C-BEE8-F41652EF6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82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88AB6C-04D3-129B-DC62-2DFBF27A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568844A-E613-3569-C442-EDA1082D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4ADD923-E5A6-A56A-2F87-74D45060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3CD2E14-3980-CD85-2455-9E3513F8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31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A5EBA2D-B753-9196-827E-83BB1D3D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FB9464F-9589-E871-985B-271788D1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840FF6-F89F-0B39-D74B-BEC54D72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3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324F2-D0E4-A561-B79A-B6F731BA4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009AC3-F334-57D7-8F3B-ED265C048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3487D0F-AB2D-7D1A-D46A-8ED9BFC9E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573BF8-06BC-A418-0708-614A8891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46220F-5026-77C5-FA61-141C02C9D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4BBE42-7993-7C7D-F7E3-9A70992A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17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D82809-4148-CCD3-6733-72574651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53F607D-D7FE-E25B-E16D-2571A49A4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C3B586-83CB-947D-6DD9-54A5E8B9F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7E5BE40-4721-BBB7-DE1F-67B24E38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B04E6A-DBDC-4D20-B717-7845EA1EC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C02C66-709B-2DD6-C145-B5C35E5C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10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EC1E560-AA43-5A0A-A226-0360D816B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E706A7-27E9-B965-5DC3-C11A0A8D2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44C057-1D34-D649-C176-03D9B99F4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8D509CF5-9323-4584-A5E0-E0D5AE9FB82A}" type="datetimeFigureOut">
              <a:rPr lang="ja-JP" altLang="en-US" smtClean="0"/>
              <a:pPr/>
              <a:t>2024/11/11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E45DE2-CD61-436A-5B4F-5768015F7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BC11CD-286F-8142-567E-9AF276C65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0EF760A6-60B7-46A9-B8CA-B245DF19768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847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>
              <a:lumMod val="65000"/>
              <a:lumOff val="3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>
              <a:lumMod val="65000"/>
              <a:lumOff val="3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>
              <a:lumMod val="65000"/>
              <a:lumOff val="3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>
              <a:lumMod val="65000"/>
              <a:lumOff val="3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>
              <a:lumMod val="65000"/>
              <a:lumOff val="3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>
              <a:lumMod val="65000"/>
              <a:lumOff val="3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0FAC24-2B49-BBED-678C-1D88381ABFD2}"/>
              </a:ext>
            </a:extLst>
          </p:cNvPr>
          <p:cNvSpPr txBox="1"/>
          <p:nvPr/>
        </p:nvSpPr>
        <p:spPr>
          <a:xfrm>
            <a:off x="580692" y="3380660"/>
            <a:ext cx="64086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7200" b="1" dirty="0">
                <a:solidFill>
                  <a:srgbClr val="79C3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</a:p>
          <a:p>
            <a:r>
              <a:rPr lang="en-US" altLang="ja-JP" sz="7200" b="1" dirty="0">
                <a:solidFill>
                  <a:srgbClr val="79C3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kumimoji="1" lang="ja-JP" altLang="en-US" sz="7200" b="1" dirty="0">
              <a:solidFill>
                <a:srgbClr val="79C3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CF4E01-44E2-F272-1EC9-9B29FEF5A139}"/>
              </a:ext>
            </a:extLst>
          </p:cNvPr>
          <p:cNvSpPr txBox="1"/>
          <p:nvPr/>
        </p:nvSpPr>
        <p:spPr>
          <a:xfrm>
            <a:off x="580692" y="5812095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事業計画書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DFE4CC-A342-8BA0-DB5F-5F5A324303ED}"/>
              </a:ext>
            </a:extLst>
          </p:cNvPr>
          <p:cNvSpPr txBox="1"/>
          <p:nvPr/>
        </p:nvSpPr>
        <p:spPr>
          <a:xfrm>
            <a:off x="580691" y="6273760"/>
            <a:ext cx="3538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○○法人　○○クリニック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B44B481-7715-D7C4-2EBE-01635A2B781F}"/>
              </a:ext>
            </a:extLst>
          </p:cNvPr>
          <p:cNvSpPr txBox="1"/>
          <p:nvPr/>
        </p:nvSpPr>
        <p:spPr>
          <a:xfrm>
            <a:off x="-7461" y="0"/>
            <a:ext cx="412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作成日　</a:t>
            </a:r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2024/09/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579D9EF6-8265-3E99-E2CA-E9F84D259D5E}"/>
              </a:ext>
            </a:extLst>
          </p:cNvPr>
          <p:cNvSpPr/>
          <p:nvPr/>
        </p:nvSpPr>
        <p:spPr>
          <a:xfrm>
            <a:off x="2122170" y="-1507888"/>
            <a:ext cx="11165205" cy="9391650"/>
          </a:xfrm>
          <a:custGeom>
            <a:avLst/>
            <a:gdLst>
              <a:gd name="connsiteX0" fmla="*/ 9550366 w 11165205"/>
              <a:gd name="connsiteY0" fmla="*/ 7432435 h 9391650"/>
              <a:gd name="connsiteX1" fmla="*/ 10589294 w 11165205"/>
              <a:gd name="connsiteY1" fmla="*/ 7432435 h 9391650"/>
              <a:gd name="connsiteX2" fmla="*/ 11165205 w 11165205"/>
              <a:gd name="connsiteY2" fmla="*/ 8412043 h 9391650"/>
              <a:gd name="connsiteX3" fmla="*/ 10589294 w 11165205"/>
              <a:gd name="connsiteY3" fmla="*/ 9391650 h 9391650"/>
              <a:gd name="connsiteX4" fmla="*/ 9550366 w 11165205"/>
              <a:gd name="connsiteY4" fmla="*/ 9391650 h 9391650"/>
              <a:gd name="connsiteX5" fmla="*/ 8974455 w 11165205"/>
              <a:gd name="connsiteY5" fmla="*/ 8412043 h 9391650"/>
              <a:gd name="connsiteX6" fmla="*/ 7744426 w 11165205"/>
              <a:gd name="connsiteY6" fmla="*/ 6406672 h 9391650"/>
              <a:gd name="connsiteX7" fmla="*/ 8783354 w 11165205"/>
              <a:gd name="connsiteY7" fmla="*/ 6406672 h 9391650"/>
              <a:gd name="connsiteX8" fmla="*/ 9359265 w 11165205"/>
              <a:gd name="connsiteY8" fmla="*/ 7386280 h 9391650"/>
              <a:gd name="connsiteX9" fmla="*/ 8783354 w 11165205"/>
              <a:gd name="connsiteY9" fmla="*/ 8365887 h 9391650"/>
              <a:gd name="connsiteX10" fmla="*/ 7744426 w 11165205"/>
              <a:gd name="connsiteY10" fmla="*/ 8365887 h 9391650"/>
              <a:gd name="connsiteX11" fmla="*/ 7168515 w 11165205"/>
              <a:gd name="connsiteY11" fmla="*/ 7386280 h 9391650"/>
              <a:gd name="connsiteX12" fmla="*/ 9550366 w 11165205"/>
              <a:gd name="connsiteY12" fmla="*/ 5317885 h 9391650"/>
              <a:gd name="connsiteX13" fmla="*/ 10589294 w 11165205"/>
              <a:gd name="connsiteY13" fmla="*/ 5317885 h 9391650"/>
              <a:gd name="connsiteX14" fmla="*/ 11165205 w 11165205"/>
              <a:gd name="connsiteY14" fmla="*/ 6297493 h 9391650"/>
              <a:gd name="connsiteX15" fmla="*/ 10589294 w 11165205"/>
              <a:gd name="connsiteY15" fmla="*/ 7277100 h 9391650"/>
              <a:gd name="connsiteX16" fmla="*/ 9550366 w 11165205"/>
              <a:gd name="connsiteY16" fmla="*/ 7277100 h 9391650"/>
              <a:gd name="connsiteX17" fmla="*/ 8974455 w 11165205"/>
              <a:gd name="connsiteY17" fmla="*/ 6297493 h 9391650"/>
              <a:gd name="connsiteX18" fmla="*/ 5938486 w 11165205"/>
              <a:gd name="connsiteY18" fmla="*/ 5317885 h 9391650"/>
              <a:gd name="connsiteX19" fmla="*/ 6977414 w 11165205"/>
              <a:gd name="connsiteY19" fmla="*/ 5317885 h 9391650"/>
              <a:gd name="connsiteX20" fmla="*/ 7553325 w 11165205"/>
              <a:gd name="connsiteY20" fmla="*/ 6297493 h 9391650"/>
              <a:gd name="connsiteX21" fmla="*/ 6977414 w 11165205"/>
              <a:gd name="connsiteY21" fmla="*/ 7277100 h 9391650"/>
              <a:gd name="connsiteX22" fmla="*/ 5938486 w 11165205"/>
              <a:gd name="connsiteY22" fmla="*/ 7277100 h 9391650"/>
              <a:gd name="connsiteX23" fmla="*/ 5362575 w 11165205"/>
              <a:gd name="connsiteY23" fmla="*/ 6297493 h 9391650"/>
              <a:gd name="connsiteX24" fmla="*/ 4132546 w 11165205"/>
              <a:gd name="connsiteY24" fmla="*/ 4229100 h 9391650"/>
              <a:gd name="connsiteX25" fmla="*/ 5171474 w 11165205"/>
              <a:gd name="connsiteY25" fmla="*/ 4229100 h 9391650"/>
              <a:gd name="connsiteX26" fmla="*/ 5747385 w 11165205"/>
              <a:gd name="connsiteY26" fmla="*/ 5208706 h 9391650"/>
              <a:gd name="connsiteX27" fmla="*/ 5171474 w 11165205"/>
              <a:gd name="connsiteY27" fmla="*/ 6188313 h 9391650"/>
              <a:gd name="connsiteX28" fmla="*/ 4132546 w 11165205"/>
              <a:gd name="connsiteY28" fmla="*/ 6188313 h 9391650"/>
              <a:gd name="connsiteX29" fmla="*/ 3556635 w 11165205"/>
              <a:gd name="connsiteY29" fmla="*/ 5208706 h 9391650"/>
              <a:gd name="connsiteX30" fmla="*/ 9550366 w 11165205"/>
              <a:gd name="connsiteY30" fmla="*/ 3203336 h 9391650"/>
              <a:gd name="connsiteX31" fmla="*/ 10589294 w 11165205"/>
              <a:gd name="connsiteY31" fmla="*/ 3203336 h 9391650"/>
              <a:gd name="connsiteX32" fmla="*/ 11165205 w 11165205"/>
              <a:gd name="connsiteY32" fmla="*/ 4182944 h 9391650"/>
              <a:gd name="connsiteX33" fmla="*/ 10589294 w 11165205"/>
              <a:gd name="connsiteY33" fmla="*/ 5162550 h 9391650"/>
              <a:gd name="connsiteX34" fmla="*/ 9550366 w 11165205"/>
              <a:gd name="connsiteY34" fmla="*/ 5162550 h 9391650"/>
              <a:gd name="connsiteX35" fmla="*/ 8974455 w 11165205"/>
              <a:gd name="connsiteY35" fmla="*/ 4182944 h 9391650"/>
              <a:gd name="connsiteX36" fmla="*/ 5938486 w 11165205"/>
              <a:gd name="connsiteY36" fmla="*/ 3203336 h 9391650"/>
              <a:gd name="connsiteX37" fmla="*/ 6977414 w 11165205"/>
              <a:gd name="connsiteY37" fmla="*/ 3203336 h 9391650"/>
              <a:gd name="connsiteX38" fmla="*/ 7553325 w 11165205"/>
              <a:gd name="connsiteY38" fmla="*/ 4182944 h 9391650"/>
              <a:gd name="connsiteX39" fmla="*/ 6977414 w 11165205"/>
              <a:gd name="connsiteY39" fmla="*/ 5162550 h 9391650"/>
              <a:gd name="connsiteX40" fmla="*/ 5938486 w 11165205"/>
              <a:gd name="connsiteY40" fmla="*/ 5162550 h 9391650"/>
              <a:gd name="connsiteX41" fmla="*/ 5362575 w 11165205"/>
              <a:gd name="connsiteY41" fmla="*/ 4182944 h 9391650"/>
              <a:gd name="connsiteX42" fmla="*/ 575913 w 11165205"/>
              <a:gd name="connsiteY42" fmla="*/ 2146061 h 9391650"/>
              <a:gd name="connsiteX43" fmla="*/ 1614840 w 11165205"/>
              <a:gd name="connsiteY43" fmla="*/ 2146061 h 9391650"/>
              <a:gd name="connsiteX44" fmla="*/ 2190750 w 11165205"/>
              <a:gd name="connsiteY44" fmla="*/ 3125669 h 9391650"/>
              <a:gd name="connsiteX45" fmla="*/ 1614840 w 11165205"/>
              <a:gd name="connsiteY45" fmla="*/ 4105276 h 9391650"/>
              <a:gd name="connsiteX46" fmla="*/ 575913 w 11165205"/>
              <a:gd name="connsiteY46" fmla="*/ 4105276 h 9391650"/>
              <a:gd name="connsiteX47" fmla="*/ 0 w 11165205"/>
              <a:gd name="connsiteY47" fmla="*/ 3125669 h 9391650"/>
              <a:gd name="connsiteX48" fmla="*/ 7744426 w 11165205"/>
              <a:gd name="connsiteY48" fmla="*/ 2146061 h 9391650"/>
              <a:gd name="connsiteX49" fmla="*/ 8783354 w 11165205"/>
              <a:gd name="connsiteY49" fmla="*/ 2146061 h 9391650"/>
              <a:gd name="connsiteX50" fmla="*/ 9359265 w 11165205"/>
              <a:gd name="connsiteY50" fmla="*/ 3125669 h 9391650"/>
              <a:gd name="connsiteX51" fmla="*/ 8783354 w 11165205"/>
              <a:gd name="connsiteY51" fmla="*/ 4105276 h 9391650"/>
              <a:gd name="connsiteX52" fmla="*/ 7744426 w 11165205"/>
              <a:gd name="connsiteY52" fmla="*/ 4105276 h 9391650"/>
              <a:gd name="connsiteX53" fmla="*/ 7168515 w 11165205"/>
              <a:gd name="connsiteY53" fmla="*/ 3125669 h 9391650"/>
              <a:gd name="connsiteX54" fmla="*/ 4132546 w 11165205"/>
              <a:gd name="connsiteY54" fmla="*/ 2119654 h 9391650"/>
              <a:gd name="connsiteX55" fmla="*/ 5171474 w 11165205"/>
              <a:gd name="connsiteY55" fmla="*/ 2119654 h 9391650"/>
              <a:gd name="connsiteX56" fmla="*/ 5747385 w 11165205"/>
              <a:gd name="connsiteY56" fmla="*/ 3099262 h 9391650"/>
              <a:gd name="connsiteX57" fmla="*/ 5171474 w 11165205"/>
              <a:gd name="connsiteY57" fmla="*/ 4078870 h 9391650"/>
              <a:gd name="connsiteX58" fmla="*/ 4132546 w 11165205"/>
              <a:gd name="connsiteY58" fmla="*/ 4078870 h 9391650"/>
              <a:gd name="connsiteX59" fmla="*/ 3556635 w 11165205"/>
              <a:gd name="connsiteY59" fmla="*/ 3099262 h 9391650"/>
              <a:gd name="connsiteX60" fmla="*/ 2328511 w 11165205"/>
              <a:gd name="connsiteY60" fmla="*/ 1088787 h 9391650"/>
              <a:gd name="connsiteX61" fmla="*/ 3367439 w 11165205"/>
              <a:gd name="connsiteY61" fmla="*/ 1088787 h 9391650"/>
              <a:gd name="connsiteX62" fmla="*/ 3943350 w 11165205"/>
              <a:gd name="connsiteY62" fmla="*/ 2068394 h 9391650"/>
              <a:gd name="connsiteX63" fmla="*/ 3367439 w 11165205"/>
              <a:gd name="connsiteY63" fmla="*/ 3048002 h 9391650"/>
              <a:gd name="connsiteX64" fmla="*/ 2328511 w 11165205"/>
              <a:gd name="connsiteY64" fmla="*/ 3048002 h 9391650"/>
              <a:gd name="connsiteX65" fmla="*/ 1752602 w 11165205"/>
              <a:gd name="connsiteY65" fmla="*/ 2068394 h 9391650"/>
              <a:gd name="connsiteX66" fmla="*/ 5938486 w 11165205"/>
              <a:gd name="connsiteY66" fmla="*/ 1088785 h 9391650"/>
              <a:gd name="connsiteX67" fmla="*/ 6977414 w 11165205"/>
              <a:gd name="connsiteY67" fmla="*/ 1088785 h 9391650"/>
              <a:gd name="connsiteX68" fmla="*/ 7553325 w 11165205"/>
              <a:gd name="connsiteY68" fmla="*/ 2068393 h 9391650"/>
              <a:gd name="connsiteX69" fmla="*/ 6977414 w 11165205"/>
              <a:gd name="connsiteY69" fmla="*/ 3048001 h 9391650"/>
              <a:gd name="connsiteX70" fmla="*/ 5938486 w 11165205"/>
              <a:gd name="connsiteY70" fmla="*/ 3048001 h 9391650"/>
              <a:gd name="connsiteX71" fmla="*/ 5362575 w 11165205"/>
              <a:gd name="connsiteY71" fmla="*/ 2068393 h 9391650"/>
              <a:gd name="connsiteX72" fmla="*/ 9550366 w 11165205"/>
              <a:gd name="connsiteY72" fmla="*/ 1088785 h 9391650"/>
              <a:gd name="connsiteX73" fmla="*/ 10589294 w 11165205"/>
              <a:gd name="connsiteY73" fmla="*/ 1088785 h 9391650"/>
              <a:gd name="connsiteX74" fmla="*/ 11165205 w 11165205"/>
              <a:gd name="connsiteY74" fmla="*/ 2068393 h 9391650"/>
              <a:gd name="connsiteX75" fmla="*/ 10589294 w 11165205"/>
              <a:gd name="connsiteY75" fmla="*/ 3048000 h 9391650"/>
              <a:gd name="connsiteX76" fmla="*/ 9550366 w 11165205"/>
              <a:gd name="connsiteY76" fmla="*/ 3048000 h 9391650"/>
              <a:gd name="connsiteX77" fmla="*/ 8974455 w 11165205"/>
              <a:gd name="connsiteY77" fmla="*/ 2068393 h 9391650"/>
              <a:gd name="connsiteX78" fmla="*/ 7742521 w 11165205"/>
              <a:gd name="connsiteY78" fmla="*/ 31510 h 9391650"/>
              <a:gd name="connsiteX79" fmla="*/ 8781449 w 11165205"/>
              <a:gd name="connsiteY79" fmla="*/ 31510 h 9391650"/>
              <a:gd name="connsiteX80" fmla="*/ 9357360 w 11165205"/>
              <a:gd name="connsiteY80" fmla="*/ 1011118 h 9391650"/>
              <a:gd name="connsiteX81" fmla="*/ 8781449 w 11165205"/>
              <a:gd name="connsiteY81" fmla="*/ 1990725 h 9391650"/>
              <a:gd name="connsiteX82" fmla="*/ 7742521 w 11165205"/>
              <a:gd name="connsiteY82" fmla="*/ 1990725 h 9391650"/>
              <a:gd name="connsiteX83" fmla="*/ 7166610 w 11165205"/>
              <a:gd name="connsiteY83" fmla="*/ 1011118 h 9391650"/>
              <a:gd name="connsiteX84" fmla="*/ 4132546 w 11165205"/>
              <a:gd name="connsiteY84" fmla="*/ 0 h 9391650"/>
              <a:gd name="connsiteX85" fmla="*/ 5171474 w 11165205"/>
              <a:gd name="connsiteY85" fmla="*/ 0 h 9391650"/>
              <a:gd name="connsiteX86" fmla="*/ 5747385 w 11165205"/>
              <a:gd name="connsiteY86" fmla="*/ 979608 h 9391650"/>
              <a:gd name="connsiteX87" fmla="*/ 5171474 w 11165205"/>
              <a:gd name="connsiteY87" fmla="*/ 1959214 h 9391650"/>
              <a:gd name="connsiteX88" fmla="*/ 4132546 w 11165205"/>
              <a:gd name="connsiteY88" fmla="*/ 1959214 h 9391650"/>
              <a:gd name="connsiteX89" fmla="*/ 3556635 w 11165205"/>
              <a:gd name="connsiteY89" fmla="*/ 979608 h 939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1165205" h="9391650">
                <a:moveTo>
                  <a:pt x="9550366" y="7432435"/>
                </a:moveTo>
                <a:lnTo>
                  <a:pt x="10589294" y="7432435"/>
                </a:lnTo>
                <a:lnTo>
                  <a:pt x="11165205" y="8412043"/>
                </a:lnTo>
                <a:lnTo>
                  <a:pt x="10589294" y="9391650"/>
                </a:lnTo>
                <a:lnTo>
                  <a:pt x="9550366" y="9391650"/>
                </a:lnTo>
                <a:lnTo>
                  <a:pt x="8974455" y="8412043"/>
                </a:lnTo>
                <a:close/>
                <a:moveTo>
                  <a:pt x="7744426" y="6406672"/>
                </a:moveTo>
                <a:lnTo>
                  <a:pt x="8783354" y="6406672"/>
                </a:lnTo>
                <a:lnTo>
                  <a:pt x="9359265" y="7386280"/>
                </a:lnTo>
                <a:lnTo>
                  <a:pt x="8783354" y="8365887"/>
                </a:lnTo>
                <a:lnTo>
                  <a:pt x="7744426" y="8365887"/>
                </a:lnTo>
                <a:lnTo>
                  <a:pt x="7168515" y="7386280"/>
                </a:lnTo>
                <a:close/>
                <a:moveTo>
                  <a:pt x="9550366" y="5317885"/>
                </a:moveTo>
                <a:lnTo>
                  <a:pt x="10589294" y="5317885"/>
                </a:lnTo>
                <a:lnTo>
                  <a:pt x="11165205" y="6297493"/>
                </a:lnTo>
                <a:lnTo>
                  <a:pt x="10589294" y="7277100"/>
                </a:lnTo>
                <a:lnTo>
                  <a:pt x="9550366" y="7277100"/>
                </a:lnTo>
                <a:lnTo>
                  <a:pt x="8974455" y="6297493"/>
                </a:lnTo>
                <a:close/>
                <a:moveTo>
                  <a:pt x="5938486" y="5317885"/>
                </a:moveTo>
                <a:lnTo>
                  <a:pt x="6977414" y="5317885"/>
                </a:lnTo>
                <a:lnTo>
                  <a:pt x="7553325" y="6297493"/>
                </a:lnTo>
                <a:lnTo>
                  <a:pt x="6977414" y="7277100"/>
                </a:lnTo>
                <a:lnTo>
                  <a:pt x="5938486" y="7277100"/>
                </a:lnTo>
                <a:lnTo>
                  <a:pt x="5362575" y="6297493"/>
                </a:lnTo>
                <a:close/>
                <a:moveTo>
                  <a:pt x="4132546" y="4229100"/>
                </a:moveTo>
                <a:lnTo>
                  <a:pt x="5171474" y="4229100"/>
                </a:lnTo>
                <a:lnTo>
                  <a:pt x="5747385" y="5208706"/>
                </a:lnTo>
                <a:lnTo>
                  <a:pt x="5171474" y="6188313"/>
                </a:lnTo>
                <a:lnTo>
                  <a:pt x="4132546" y="6188313"/>
                </a:lnTo>
                <a:lnTo>
                  <a:pt x="3556635" y="5208706"/>
                </a:lnTo>
                <a:close/>
                <a:moveTo>
                  <a:pt x="9550366" y="3203336"/>
                </a:moveTo>
                <a:lnTo>
                  <a:pt x="10589294" y="3203336"/>
                </a:lnTo>
                <a:lnTo>
                  <a:pt x="11165205" y="4182944"/>
                </a:lnTo>
                <a:lnTo>
                  <a:pt x="10589294" y="5162550"/>
                </a:lnTo>
                <a:lnTo>
                  <a:pt x="9550366" y="5162550"/>
                </a:lnTo>
                <a:lnTo>
                  <a:pt x="8974455" y="4182944"/>
                </a:lnTo>
                <a:close/>
                <a:moveTo>
                  <a:pt x="5938486" y="3203336"/>
                </a:moveTo>
                <a:lnTo>
                  <a:pt x="6977414" y="3203336"/>
                </a:lnTo>
                <a:lnTo>
                  <a:pt x="7553325" y="4182944"/>
                </a:lnTo>
                <a:lnTo>
                  <a:pt x="6977414" y="5162550"/>
                </a:lnTo>
                <a:lnTo>
                  <a:pt x="5938486" y="5162550"/>
                </a:lnTo>
                <a:lnTo>
                  <a:pt x="5362575" y="4182944"/>
                </a:lnTo>
                <a:close/>
                <a:moveTo>
                  <a:pt x="575913" y="2146061"/>
                </a:moveTo>
                <a:lnTo>
                  <a:pt x="1614840" y="2146061"/>
                </a:lnTo>
                <a:lnTo>
                  <a:pt x="2190750" y="3125669"/>
                </a:lnTo>
                <a:lnTo>
                  <a:pt x="1614840" y="4105276"/>
                </a:lnTo>
                <a:lnTo>
                  <a:pt x="575913" y="4105276"/>
                </a:lnTo>
                <a:lnTo>
                  <a:pt x="0" y="3125669"/>
                </a:lnTo>
                <a:close/>
                <a:moveTo>
                  <a:pt x="7744426" y="2146061"/>
                </a:moveTo>
                <a:lnTo>
                  <a:pt x="8783354" y="2146061"/>
                </a:lnTo>
                <a:lnTo>
                  <a:pt x="9359265" y="3125669"/>
                </a:lnTo>
                <a:lnTo>
                  <a:pt x="8783354" y="4105276"/>
                </a:lnTo>
                <a:lnTo>
                  <a:pt x="7744426" y="4105276"/>
                </a:lnTo>
                <a:lnTo>
                  <a:pt x="7168515" y="3125669"/>
                </a:lnTo>
                <a:close/>
                <a:moveTo>
                  <a:pt x="4132546" y="2119654"/>
                </a:moveTo>
                <a:lnTo>
                  <a:pt x="5171474" y="2119654"/>
                </a:lnTo>
                <a:lnTo>
                  <a:pt x="5747385" y="3099262"/>
                </a:lnTo>
                <a:lnTo>
                  <a:pt x="5171474" y="4078870"/>
                </a:lnTo>
                <a:lnTo>
                  <a:pt x="4132546" y="4078870"/>
                </a:lnTo>
                <a:lnTo>
                  <a:pt x="3556635" y="3099262"/>
                </a:lnTo>
                <a:close/>
                <a:moveTo>
                  <a:pt x="2328511" y="1088787"/>
                </a:moveTo>
                <a:lnTo>
                  <a:pt x="3367439" y="1088787"/>
                </a:lnTo>
                <a:lnTo>
                  <a:pt x="3943350" y="2068394"/>
                </a:lnTo>
                <a:lnTo>
                  <a:pt x="3367439" y="3048002"/>
                </a:lnTo>
                <a:lnTo>
                  <a:pt x="2328511" y="3048002"/>
                </a:lnTo>
                <a:lnTo>
                  <a:pt x="1752602" y="2068394"/>
                </a:lnTo>
                <a:close/>
                <a:moveTo>
                  <a:pt x="5938486" y="1088785"/>
                </a:moveTo>
                <a:lnTo>
                  <a:pt x="6977414" y="1088785"/>
                </a:lnTo>
                <a:lnTo>
                  <a:pt x="7553325" y="2068393"/>
                </a:lnTo>
                <a:lnTo>
                  <a:pt x="6977414" y="3048001"/>
                </a:lnTo>
                <a:lnTo>
                  <a:pt x="5938486" y="3048001"/>
                </a:lnTo>
                <a:lnTo>
                  <a:pt x="5362575" y="2068393"/>
                </a:lnTo>
                <a:close/>
                <a:moveTo>
                  <a:pt x="9550366" y="1088785"/>
                </a:moveTo>
                <a:lnTo>
                  <a:pt x="10589294" y="1088785"/>
                </a:lnTo>
                <a:lnTo>
                  <a:pt x="11165205" y="2068393"/>
                </a:lnTo>
                <a:lnTo>
                  <a:pt x="10589294" y="3048000"/>
                </a:lnTo>
                <a:lnTo>
                  <a:pt x="9550366" y="3048000"/>
                </a:lnTo>
                <a:lnTo>
                  <a:pt x="8974455" y="2068393"/>
                </a:lnTo>
                <a:close/>
                <a:moveTo>
                  <a:pt x="7742521" y="31510"/>
                </a:moveTo>
                <a:lnTo>
                  <a:pt x="8781449" y="31510"/>
                </a:lnTo>
                <a:lnTo>
                  <a:pt x="9357360" y="1011118"/>
                </a:lnTo>
                <a:lnTo>
                  <a:pt x="8781449" y="1990725"/>
                </a:lnTo>
                <a:lnTo>
                  <a:pt x="7742521" y="1990725"/>
                </a:lnTo>
                <a:lnTo>
                  <a:pt x="7166610" y="1011118"/>
                </a:lnTo>
                <a:close/>
                <a:moveTo>
                  <a:pt x="4132546" y="0"/>
                </a:moveTo>
                <a:lnTo>
                  <a:pt x="5171474" y="0"/>
                </a:lnTo>
                <a:lnTo>
                  <a:pt x="5747385" y="979608"/>
                </a:lnTo>
                <a:lnTo>
                  <a:pt x="5171474" y="1959214"/>
                </a:lnTo>
                <a:lnTo>
                  <a:pt x="4132546" y="1959214"/>
                </a:lnTo>
                <a:lnTo>
                  <a:pt x="3556635" y="97960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53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48AD375-FA9E-53B0-64BB-5C277A6680DC}"/>
              </a:ext>
            </a:extLst>
          </p:cNvPr>
          <p:cNvSpPr/>
          <p:nvPr/>
        </p:nvSpPr>
        <p:spPr>
          <a:xfrm>
            <a:off x="1835534" y="467385"/>
            <a:ext cx="1982972" cy="185057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ロゴ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7DE3CF6-685A-7AFB-DAEA-BE42CF4A6318}"/>
              </a:ext>
            </a:extLst>
          </p:cNvPr>
          <p:cNvSpPr/>
          <p:nvPr/>
        </p:nvSpPr>
        <p:spPr>
          <a:xfrm>
            <a:off x="249229" y="2535598"/>
            <a:ext cx="5166360" cy="9706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医療法人　</a:t>
            </a:r>
            <a:r>
              <a:rPr kumimoji="1"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○○クリニック</a:t>
            </a:r>
          </a:p>
        </p:txBody>
      </p:sp>
      <p:pic>
        <p:nvPicPr>
          <p:cNvPr id="1026" name="Picture 2" descr="病院の外観[10612000681]の写真・イラスト素材｜アマナイメージズ">
            <a:extLst>
              <a:ext uri="{FF2B5EF4-FFF2-40B4-BE49-F238E27FC236}">
                <a16:creationId xmlns:a16="http://schemas.microsoft.com/office/drawing/2014/main" id="{40F4B6B1-E035-0087-92CB-0CBFC571F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6" t="18262" r="29820" b="18262"/>
          <a:stretch/>
        </p:blipFill>
        <p:spPr bwMode="auto">
          <a:xfrm>
            <a:off x="5689600" y="1"/>
            <a:ext cx="650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9F577C6-87A8-2A08-3442-BEC616968F8A}"/>
              </a:ext>
            </a:extLst>
          </p:cNvPr>
          <p:cNvCxnSpPr/>
          <p:nvPr/>
        </p:nvCxnSpPr>
        <p:spPr>
          <a:xfrm>
            <a:off x="571500" y="3315779"/>
            <a:ext cx="4495800" cy="0"/>
          </a:xfrm>
          <a:prstGeom prst="line">
            <a:avLst/>
          </a:prstGeom>
          <a:ln w="38100">
            <a:solidFill>
              <a:srgbClr val="79C3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コンテンツ プレースホルダー 1">
            <a:extLst>
              <a:ext uri="{FF2B5EF4-FFF2-40B4-BE49-F238E27FC236}">
                <a16:creationId xmlns:a16="http://schemas.microsoft.com/office/drawing/2014/main" id="{A479976B-A86D-5C72-47EF-4AB468158A1A}"/>
              </a:ext>
            </a:extLst>
          </p:cNvPr>
          <p:cNvSpPr txBox="1">
            <a:spLocks/>
          </p:cNvSpPr>
          <p:nvPr/>
        </p:nvSpPr>
        <p:spPr>
          <a:xfrm>
            <a:off x="277197" y="4969844"/>
            <a:ext cx="5278476" cy="6617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診療科：○○科 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○○科</a:t>
            </a:r>
          </a:p>
        </p:txBody>
      </p:sp>
      <p:sp>
        <p:nvSpPr>
          <p:cNvPr id="10" name="コンテンツ プレースホルダー 1">
            <a:extLst>
              <a:ext uri="{FF2B5EF4-FFF2-40B4-BE49-F238E27FC236}">
                <a16:creationId xmlns:a16="http://schemas.microsoft.com/office/drawing/2014/main" id="{49EB481F-17AD-2298-8CC0-585F48499C15}"/>
              </a:ext>
            </a:extLst>
          </p:cNvPr>
          <p:cNvSpPr txBox="1">
            <a:spLocks/>
          </p:cNvSpPr>
          <p:nvPr/>
        </p:nvSpPr>
        <p:spPr>
          <a:xfrm>
            <a:off x="297873" y="5741494"/>
            <a:ext cx="6255134" cy="59649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病床数：○○床</a:t>
            </a:r>
          </a:p>
        </p:txBody>
      </p:sp>
      <p:sp>
        <p:nvSpPr>
          <p:cNvPr id="11" name="コンテンツ プレースホルダー 1">
            <a:extLst>
              <a:ext uri="{FF2B5EF4-FFF2-40B4-BE49-F238E27FC236}">
                <a16:creationId xmlns:a16="http://schemas.microsoft.com/office/drawing/2014/main" id="{DF2A4D93-9820-824A-2C21-269A8B940C49}"/>
              </a:ext>
            </a:extLst>
          </p:cNvPr>
          <p:cNvSpPr txBox="1">
            <a:spLocks/>
          </p:cNvSpPr>
          <p:nvPr/>
        </p:nvSpPr>
        <p:spPr>
          <a:xfrm>
            <a:off x="274255" y="3429000"/>
            <a:ext cx="5166360" cy="437238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地域にねざした医療を提供</a:t>
            </a:r>
          </a:p>
        </p:txBody>
      </p:sp>
      <p:sp>
        <p:nvSpPr>
          <p:cNvPr id="12" name="コンテンツ プレースホルダー 1">
            <a:extLst>
              <a:ext uri="{FF2B5EF4-FFF2-40B4-BE49-F238E27FC236}">
                <a16:creationId xmlns:a16="http://schemas.microsoft.com/office/drawing/2014/main" id="{023BCEE2-2EA4-E126-BA99-1A6FE2CE5382}"/>
              </a:ext>
            </a:extLst>
          </p:cNvPr>
          <p:cNvSpPr txBox="1">
            <a:spLocks/>
          </p:cNvSpPr>
          <p:nvPr/>
        </p:nvSpPr>
        <p:spPr>
          <a:xfrm>
            <a:off x="297873" y="4198194"/>
            <a:ext cx="5278476" cy="6617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設　立：○○年　○○月</a:t>
            </a:r>
          </a:p>
        </p:txBody>
      </p:sp>
    </p:spTree>
    <p:extLst>
      <p:ext uri="{BB962C8B-B14F-4D97-AF65-F5344CB8AC3E}">
        <p14:creationId xmlns:p14="http://schemas.microsoft.com/office/powerpoint/2010/main" val="335864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71BE2-5BBF-9386-38E6-C0E66A327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外来患者数</a:t>
            </a:r>
            <a:endParaRPr kumimoji="1" lang="ja-JP" altLang="en-US" dirty="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31D5C73A-55DC-1239-2168-8B3754CA42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3004396"/>
              </p:ext>
            </p:extLst>
          </p:nvPr>
        </p:nvGraphicFramePr>
        <p:xfrm>
          <a:off x="838200" y="1158430"/>
          <a:ext cx="1051559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652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CCE174-B1AC-699D-2351-C7117362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クリニックの機能と役割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E4B9F3D-3B11-E4CF-B0CF-D781A182660B}"/>
              </a:ext>
            </a:extLst>
          </p:cNvPr>
          <p:cNvSpPr/>
          <p:nvPr/>
        </p:nvSpPr>
        <p:spPr>
          <a:xfrm>
            <a:off x="544617" y="2213468"/>
            <a:ext cx="3062184" cy="4009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4B5AD27-A031-586B-EAAA-2C42987A451D}"/>
              </a:ext>
            </a:extLst>
          </p:cNvPr>
          <p:cNvSpPr/>
          <p:nvPr/>
        </p:nvSpPr>
        <p:spPr>
          <a:xfrm>
            <a:off x="1123209" y="1734497"/>
            <a:ext cx="1905000" cy="957942"/>
          </a:xfrm>
          <a:prstGeom prst="rect">
            <a:avLst/>
          </a:prstGeom>
          <a:solidFill>
            <a:srgbClr val="79C3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r>
              <a:rPr kumimoji="1" lang="en-US" altLang="ja-JP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01</a:t>
            </a:r>
            <a:endParaRPr kumimoji="1" lang="ja-JP" altLang="en-US" sz="3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6C4EA48-93C2-028D-FC75-7D9C14C456F4}"/>
              </a:ext>
            </a:extLst>
          </p:cNvPr>
          <p:cNvSpPr txBox="1"/>
          <p:nvPr/>
        </p:nvSpPr>
        <p:spPr>
          <a:xfrm>
            <a:off x="671618" y="2905780"/>
            <a:ext cx="280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説明</a:t>
            </a:r>
            <a:endParaRPr kumimoji="1"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31D43DC-8296-A473-1FD2-2850EE2669E0}"/>
              </a:ext>
            </a:extLst>
          </p:cNvPr>
          <p:cNvSpPr/>
          <p:nvPr/>
        </p:nvSpPr>
        <p:spPr>
          <a:xfrm>
            <a:off x="4564908" y="2213468"/>
            <a:ext cx="3062184" cy="4009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FB78FB9-B467-AD77-76EB-AA6E7E228959}"/>
              </a:ext>
            </a:extLst>
          </p:cNvPr>
          <p:cNvSpPr/>
          <p:nvPr/>
        </p:nvSpPr>
        <p:spPr>
          <a:xfrm>
            <a:off x="5143500" y="1734497"/>
            <a:ext cx="1905000" cy="957942"/>
          </a:xfrm>
          <a:prstGeom prst="rect">
            <a:avLst/>
          </a:prstGeom>
          <a:solidFill>
            <a:srgbClr val="79C3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r>
              <a:rPr kumimoji="1" lang="en-US" altLang="ja-JP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02</a:t>
            </a:r>
            <a:endParaRPr kumimoji="1" lang="ja-JP" altLang="en-US" sz="3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378CFF5-1DD4-9BB0-7452-96F8E9016047}"/>
              </a:ext>
            </a:extLst>
          </p:cNvPr>
          <p:cNvSpPr txBox="1"/>
          <p:nvPr/>
        </p:nvSpPr>
        <p:spPr>
          <a:xfrm>
            <a:off x="4691909" y="2905780"/>
            <a:ext cx="280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説明</a:t>
            </a:r>
            <a:endParaRPr kumimoji="1"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B334D71-FB46-BD4F-919C-05DA5D76D044}"/>
              </a:ext>
            </a:extLst>
          </p:cNvPr>
          <p:cNvSpPr/>
          <p:nvPr/>
        </p:nvSpPr>
        <p:spPr>
          <a:xfrm>
            <a:off x="8585199" y="2213468"/>
            <a:ext cx="3062184" cy="4009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3B95E08-E2F2-676F-293D-F8A5150CF7FE}"/>
              </a:ext>
            </a:extLst>
          </p:cNvPr>
          <p:cNvSpPr/>
          <p:nvPr/>
        </p:nvSpPr>
        <p:spPr>
          <a:xfrm>
            <a:off x="9163791" y="1734497"/>
            <a:ext cx="1905000" cy="957942"/>
          </a:xfrm>
          <a:prstGeom prst="rect">
            <a:avLst/>
          </a:prstGeom>
          <a:solidFill>
            <a:srgbClr val="79C3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r>
              <a:rPr lang="en-US" altLang="ja-JP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03</a:t>
            </a:r>
            <a:endParaRPr kumimoji="1" lang="ja-JP" altLang="en-US" sz="3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CD20F63-5C30-7707-8033-AB39E30CE171}"/>
              </a:ext>
            </a:extLst>
          </p:cNvPr>
          <p:cNvSpPr txBox="1"/>
          <p:nvPr/>
        </p:nvSpPr>
        <p:spPr>
          <a:xfrm>
            <a:off x="8712200" y="2905780"/>
            <a:ext cx="280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説明</a:t>
            </a:r>
            <a:endParaRPr kumimoji="1"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295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E31991-6399-0846-4C1F-939F19D2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○○年の主な取り組みと今後の課題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54074D95-3B41-8D2E-9D6A-80AC0D19C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033917"/>
              </p:ext>
            </p:extLst>
          </p:nvPr>
        </p:nvGraphicFramePr>
        <p:xfrm>
          <a:off x="619431" y="1104900"/>
          <a:ext cx="10854816" cy="511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704">
                  <a:extLst>
                    <a:ext uri="{9D8B030D-6E8A-4147-A177-3AD203B41FA5}">
                      <a16:colId xmlns:a16="http://schemas.microsoft.com/office/drawing/2014/main" val="1340487390"/>
                    </a:ext>
                  </a:extLst>
                </a:gridCol>
                <a:gridCol w="2713704">
                  <a:extLst>
                    <a:ext uri="{9D8B030D-6E8A-4147-A177-3AD203B41FA5}">
                      <a16:colId xmlns:a16="http://schemas.microsoft.com/office/drawing/2014/main" val="3945127780"/>
                    </a:ext>
                  </a:extLst>
                </a:gridCol>
                <a:gridCol w="2713704">
                  <a:extLst>
                    <a:ext uri="{9D8B030D-6E8A-4147-A177-3AD203B41FA5}">
                      <a16:colId xmlns:a16="http://schemas.microsoft.com/office/drawing/2014/main" val="1781895371"/>
                    </a:ext>
                  </a:extLst>
                </a:gridCol>
                <a:gridCol w="2713704">
                  <a:extLst>
                    <a:ext uri="{9D8B030D-6E8A-4147-A177-3AD203B41FA5}">
                      <a16:colId xmlns:a16="http://schemas.microsoft.com/office/drawing/2014/main" val="235790555"/>
                    </a:ext>
                  </a:extLst>
                </a:gridCol>
              </a:tblGrid>
              <a:tr h="1023620">
                <a:tc>
                  <a:txBody>
                    <a:bodyPr/>
                    <a:lstStyle/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3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目標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3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これまでの</a:t>
                      </a:r>
                      <a:endParaRPr kumimoji="1" lang="en-US" altLang="ja-JP" sz="2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取り組み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3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今後の方向性と</a:t>
                      </a:r>
                      <a:endParaRPr kumimoji="1" lang="en-US" altLang="ja-JP" sz="2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課題</a:t>
                      </a:r>
                      <a:endParaRPr kumimoji="1" lang="en-US" altLang="ja-JP" sz="2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69419"/>
                  </a:ext>
                </a:extLst>
              </a:tr>
              <a:tr h="1023620"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427105"/>
                  </a:ext>
                </a:extLst>
              </a:tr>
              <a:tr h="1023620"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692994"/>
                  </a:ext>
                </a:extLst>
              </a:tr>
              <a:tr h="1023620"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462182"/>
                  </a:ext>
                </a:extLst>
              </a:tr>
              <a:tr h="1023620"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199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48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84C9A9-FA37-3EFC-63A2-54F6F2E67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事業計画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C0DF524-EB0F-C625-5238-A8DBA317B4C9}"/>
              </a:ext>
            </a:extLst>
          </p:cNvPr>
          <p:cNvSpPr/>
          <p:nvPr/>
        </p:nvSpPr>
        <p:spPr>
          <a:xfrm>
            <a:off x="2276476" y="1321410"/>
            <a:ext cx="9402161" cy="1177535"/>
          </a:xfrm>
          <a:prstGeom prst="rect">
            <a:avLst/>
          </a:prstGeom>
          <a:solidFill>
            <a:schemeClr val="bg1"/>
          </a:solidFill>
          <a:ln w="28575">
            <a:solidFill>
              <a:srgbClr val="79C3C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ja-JP" altLang="en-US" sz="2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7B22CEC-A18E-78FF-BBE6-E7BAB1D93A2E}"/>
              </a:ext>
            </a:extLst>
          </p:cNvPr>
          <p:cNvSpPr txBox="1">
            <a:spLocks/>
          </p:cNvSpPr>
          <p:nvPr/>
        </p:nvSpPr>
        <p:spPr>
          <a:xfrm>
            <a:off x="2434241" y="1504199"/>
            <a:ext cx="7126518" cy="8361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ja-JP" altLang="en-US" sz="2000" b="1" dirty="0"/>
              <a:t>・</a:t>
            </a:r>
            <a:endParaRPr lang="en-US" altLang="ja-JP" sz="2000" b="1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ja-JP" altLang="en-US" sz="2000" b="1" dirty="0"/>
              <a:t>・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79EC86E-B9FF-A49A-00E2-CD148D69F4B6}"/>
              </a:ext>
            </a:extLst>
          </p:cNvPr>
          <p:cNvSpPr/>
          <p:nvPr/>
        </p:nvSpPr>
        <p:spPr>
          <a:xfrm>
            <a:off x="297874" y="1321410"/>
            <a:ext cx="1978602" cy="1177535"/>
          </a:xfrm>
          <a:prstGeom prst="rect">
            <a:avLst/>
          </a:prstGeom>
          <a:solidFill>
            <a:srgbClr val="79C3CA"/>
          </a:solidFill>
          <a:ln w="28575">
            <a:solidFill>
              <a:srgbClr val="79C3C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事業環境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407C2AC-C3A7-A708-FB25-278FC444F9F3}"/>
              </a:ext>
            </a:extLst>
          </p:cNvPr>
          <p:cNvSpPr/>
          <p:nvPr/>
        </p:nvSpPr>
        <p:spPr>
          <a:xfrm>
            <a:off x="297874" y="2772198"/>
            <a:ext cx="1978602" cy="1177535"/>
          </a:xfrm>
          <a:prstGeom prst="rect">
            <a:avLst/>
          </a:prstGeom>
          <a:solidFill>
            <a:srgbClr val="79C3CA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方向性</a:t>
            </a:r>
            <a:endParaRPr kumimoji="1" lang="ja-JP" altLang="en-US" sz="2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FFAC327-AC1E-D87A-7555-A78CC5660E97}"/>
              </a:ext>
            </a:extLst>
          </p:cNvPr>
          <p:cNvSpPr/>
          <p:nvPr/>
        </p:nvSpPr>
        <p:spPr>
          <a:xfrm>
            <a:off x="2276476" y="2772198"/>
            <a:ext cx="9402161" cy="1177535"/>
          </a:xfrm>
          <a:prstGeom prst="rect">
            <a:avLst/>
          </a:prstGeom>
          <a:solidFill>
            <a:schemeClr val="bg1"/>
          </a:solidFill>
          <a:ln w="28575">
            <a:solidFill>
              <a:srgbClr val="79C3C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ja-JP" altLang="en-US" sz="2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9CBBEBB2-41C2-8F53-AC25-48A5786F98A8}"/>
              </a:ext>
            </a:extLst>
          </p:cNvPr>
          <p:cNvSpPr txBox="1">
            <a:spLocks/>
          </p:cNvSpPr>
          <p:nvPr/>
        </p:nvSpPr>
        <p:spPr>
          <a:xfrm>
            <a:off x="2434241" y="2954987"/>
            <a:ext cx="7126518" cy="8361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ja-JP" altLang="en-US" sz="2000" b="1" dirty="0"/>
              <a:t>・</a:t>
            </a:r>
            <a:endParaRPr lang="en-US" altLang="ja-JP" sz="2000" b="1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ja-JP" altLang="en-US" sz="2000" b="1" dirty="0"/>
              <a:t>・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F1A82AD-D3B1-2772-9750-9BC5DC284962}"/>
              </a:ext>
            </a:extLst>
          </p:cNvPr>
          <p:cNvSpPr/>
          <p:nvPr/>
        </p:nvSpPr>
        <p:spPr>
          <a:xfrm>
            <a:off x="297874" y="4132522"/>
            <a:ext cx="1978602" cy="2407978"/>
          </a:xfrm>
          <a:prstGeom prst="rect">
            <a:avLst/>
          </a:prstGeom>
          <a:solidFill>
            <a:srgbClr val="79C3CA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施策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042155D-CC76-DD4C-A1DA-7120404C5B50}"/>
              </a:ext>
            </a:extLst>
          </p:cNvPr>
          <p:cNvSpPr/>
          <p:nvPr/>
        </p:nvSpPr>
        <p:spPr>
          <a:xfrm>
            <a:off x="2276476" y="4132522"/>
            <a:ext cx="9402161" cy="2407978"/>
          </a:xfrm>
          <a:prstGeom prst="rect">
            <a:avLst/>
          </a:prstGeom>
          <a:solidFill>
            <a:schemeClr val="bg1"/>
          </a:solidFill>
          <a:ln w="28575">
            <a:solidFill>
              <a:srgbClr val="79C3C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ja-JP" altLang="en-US" sz="2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D3354DAA-9918-D72A-EE4C-F3F0545E1266}"/>
              </a:ext>
            </a:extLst>
          </p:cNvPr>
          <p:cNvSpPr txBox="1">
            <a:spLocks/>
          </p:cNvSpPr>
          <p:nvPr/>
        </p:nvSpPr>
        <p:spPr>
          <a:xfrm>
            <a:off x="2434241" y="4264422"/>
            <a:ext cx="7126518" cy="21441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ja-JP" altLang="en-US" sz="2000" b="1" dirty="0"/>
              <a:t>・</a:t>
            </a:r>
            <a:endParaRPr lang="en-US" altLang="ja-JP" sz="2000" b="1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ja-JP" altLang="en-US" sz="2000" b="1" dirty="0"/>
              <a:t>・</a:t>
            </a:r>
            <a:endParaRPr lang="en-US" altLang="ja-JP" sz="2000" b="1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ja-JP" altLang="en-US" sz="2000" b="1" dirty="0"/>
              <a:t>・</a:t>
            </a:r>
            <a:endParaRPr lang="en-US" altLang="ja-JP" sz="2000" b="1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ja-JP" altLang="en-US" sz="2000" b="1" dirty="0"/>
              <a:t>・</a:t>
            </a:r>
            <a:endParaRPr lang="en-US" altLang="ja-JP" sz="2000" b="1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ja-JP" altLang="en-US" sz="2000" b="1" dirty="0"/>
              <a:t>・</a:t>
            </a:r>
          </a:p>
        </p:txBody>
      </p:sp>
    </p:spTree>
    <p:extLst>
      <p:ext uri="{BB962C8B-B14F-4D97-AF65-F5344CB8AC3E}">
        <p14:creationId xmlns:p14="http://schemas.microsoft.com/office/powerpoint/2010/main" val="3273842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94</Words>
  <Application>Microsoft Office PowerPoint</Application>
  <PresentationFormat>ワイド画面</PresentationFormat>
  <Paragraphs>38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メイリオ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外来患者数</vt:lpstr>
      <vt:lpstr>クリニックの機能と役割</vt:lpstr>
      <vt:lpstr>○○年の主な取り組みと今後の課題</vt:lpstr>
      <vt:lpstr>事業計画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ビズ研</dc:creator>
  <cp:lastModifiedBy>ビズ研</cp:lastModifiedBy>
  <cp:revision>9</cp:revision>
  <dcterms:created xsi:type="dcterms:W3CDTF">2024-08-02T07:45:37Z</dcterms:created>
  <dcterms:modified xsi:type="dcterms:W3CDTF">2024-11-11T03:34:01Z</dcterms:modified>
</cp:coreProperties>
</file>