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66" r:id="rId2"/>
    <p:sldId id="258" r:id="rId3"/>
    <p:sldId id="259" r:id="rId4"/>
    <p:sldId id="261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DDC4"/>
    <a:srgbClr val="FDEADB"/>
    <a:srgbClr val="FBCDAB"/>
    <a:srgbClr val="F8A467"/>
    <a:srgbClr val="F47F29"/>
    <a:srgbClr val="FF570B"/>
    <a:srgbClr val="FF5509"/>
    <a:srgbClr val="B1ECEF"/>
    <a:srgbClr val="88C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3" autoAdjust="0"/>
    <p:restoredTop sz="94036" autoAdjust="0"/>
  </p:normalViewPr>
  <p:slideViewPr>
    <p:cSldViewPr snapToGrid="0" showGuides="1">
      <p:cViewPr varScale="1">
        <p:scale>
          <a:sx n="67" d="100"/>
          <a:sy n="67" d="100"/>
        </p:scale>
        <p:origin x="15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8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51820307539982E-2"/>
          <c:y val="3.2014495139555857E-2"/>
          <c:w val="0.93273706852788341"/>
          <c:h val="0.85517968741364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8A467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  <c:pt idx="8">
                  <c:v>60</c:v>
                </c:pt>
                <c:pt idx="9">
                  <c:v>65</c:v>
                </c:pt>
                <c:pt idx="1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5E-4202-8760-75887D0CD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-27"/>
        <c:axId val="778297192"/>
        <c:axId val="778295752"/>
      </c:barChart>
      <c:catAx>
        <c:axId val="77829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778295752"/>
        <c:crosses val="autoZero"/>
        <c:auto val="1"/>
        <c:lblAlgn val="ctr"/>
        <c:lblOffset val="100"/>
        <c:noMultiLvlLbl val="0"/>
      </c:catAx>
      <c:valAx>
        <c:axId val="778295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77829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solidFill>
              <a:srgbClr val="F47F29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1年目</c:v>
                </c:pt>
                <c:pt idx="1">
                  <c:v>2年目</c:v>
                </c:pt>
                <c:pt idx="2">
                  <c:v>3年目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120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B-4B8C-AFFA-9D1B8ECED1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売上原価</c:v>
                </c:pt>
              </c:strCache>
            </c:strRef>
          </c:tx>
          <c:spPr>
            <a:solidFill>
              <a:srgbClr val="F8A467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1年目</c:v>
                </c:pt>
                <c:pt idx="1">
                  <c:v>2年目</c:v>
                </c:pt>
                <c:pt idx="2">
                  <c:v>3年目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40</c:v>
                </c:pt>
                <c:pt idx="1">
                  <c:v>45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3B-4B8C-AFFA-9D1B8ECED1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販売費</c:v>
                </c:pt>
              </c:strCache>
            </c:strRef>
          </c:tx>
          <c:spPr>
            <a:solidFill>
              <a:srgbClr val="FBCDAB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1年目</c:v>
                </c:pt>
                <c:pt idx="1">
                  <c:v>2年目</c:v>
                </c:pt>
                <c:pt idx="2">
                  <c:v>3年目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50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3B-4B8C-AFFA-9D1B8ECED10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営業利益</c:v>
                </c:pt>
              </c:strCache>
            </c:strRef>
          </c:tx>
          <c:spPr>
            <a:solidFill>
              <a:srgbClr val="FCDDC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1年目</c:v>
                </c:pt>
                <c:pt idx="1">
                  <c:v>2年目</c:v>
                </c:pt>
                <c:pt idx="2">
                  <c:v>3年目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3B-4B8C-AFFA-9D1B8ECED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18894600"/>
        <c:axId val="509950480"/>
      </c:barChart>
      <c:catAx>
        <c:axId val="418894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9950480"/>
        <c:crosses val="autoZero"/>
        <c:auto val="1"/>
        <c:lblAlgn val="ctr"/>
        <c:lblOffset val="100"/>
        <c:noMultiLvlLbl val="0"/>
      </c:catAx>
      <c:valAx>
        <c:axId val="50995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18894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0.13163</cdr:x>
      <cdr:y>0.28648</cdr:y>
    </cdr:from>
    <cdr:to>
      <cdr:x>0.8557</cdr:x>
      <cdr:y>0.37238</cdr:y>
    </cdr:to>
    <cdr:sp macro="" textlink="">
      <cdr:nvSpPr>
        <cdr:cNvPr id="2" name="矢印: 下 1">
          <a:extLst xmlns:a="http://schemas.openxmlformats.org/drawingml/2006/main">
            <a:ext uri="{FF2B5EF4-FFF2-40B4-BE49-F238E27FC236}">
              <a16:creationId xmlns:a16="http://schemas.microsoft.com/office/drawing/2014/main" id="{5D1C9516-1531-8226-E099-65E17116D779}"/>
            </a:ext>
          </a:extLst>
        </cdr:cNvPr>
        <cdr:cNvSpPr/>
      </cdr:nvSpPr>
      <cdr:spPr>
        <a:xfrm xmlns:a="http://schemas.openxmlformats.org/drawingml/2006/main" rot="15141617">
          <a:off x="4908157" y="-2062972"/>
          <a:ext cx="442975" cy="7523700"/>
        </a:xfrm>
        <a:prstGeom xmlns:a="http://schemas.openxmlformats.org/drawingml/2006/main" prst="downArrow">
          <a:avLst>
            <a:gd name="adj1" fmla="val 29660"/>
            <a:gd name="adj2" fmla="val 63206"/>
          </a:avLst>
        </a:prstGeom>
        <a:solidFill xmlns:a="http://schemas.openxmlformats.org/drawingml/2006/main">
          <a:srgbClr val="FF570B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C17FC56-9952-1E22-D108-D94BE273BD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B0E155E-CDB7-2F4F-06E9-531690A4FB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B52DC-075F-490A-8A73-43D1E5F1CE11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0D15C8-EC5B-E730-CA81-6CE0E41B5F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1CC16A8-145F-ED50-E25E-690EA3C6E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8BC5E-6396-4FF7-8253-994591840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890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2B3306-1BE9-3EA2-664D-AB4A8E8E4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1445688-FA12-E523-E150-D916FF259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0B5EF8-8EAD-D76F-C15C-1FFD6FA7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3BB17E-EAC6-B23C-4335-86E6BD59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CE086F-B92D-E366-B924-7ACA7AD2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241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5D24EC-A6CB-A6F7-3E35-E996BFF6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56E274-171C-CDB3-F671-6D34FF2EC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BDE5AA-FDDF-3733-F05A-E45E9AA1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F4DEC-230E-4769-464A-E39D7EF5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7AF1AC-BB43-8A43-52E7-290CEAA6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32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BA3A95E-EB59-A6C4-78C3-B67AE30A5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84AF7A-6E1E-3BA4-E52B-42826C274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B4492B-2C1C-F25A-0378-7448E293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4A2C51-4FD2-5EFA-FBF7-CA148D3A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DCA1C7-A03E-00E2-16DB-97972CDC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33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FBD7429-A8B5-B7C0-1F13-67CA6592D8DD}"/>
              </a:ext>
            </a:extLst>
          </p:cNvPr>
          <p:cNvSpPr/>
          <p:nvPr userDrawn="1"/>
        </p:nvSpPr>
        <p:spPr>
          <a:xfrm>
            <a:off x="0" y="0"/>
            <a:ext cx="12192000" cy="812800"/>
          </a:xfrm>
          <a:prstGeom prst="rect">
            <a:avLst/>
          </a:prstGeom>
          <a:gradFill flip="none" rotWithShape="1">
            <a:gsLst>
              <a:gs pos="0">
                <a:srgbClr val="FF5509"/>
              </a:gs>
              <a:gs pos="100000">
                <a:srgbClr val="F47F29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0461C71-E862-C9C7-0873-FF69BE32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3" y="136525"/>
            <a:ext cx="10515600" cy="661720"/>
          </a:xfrm>
          <a:noFill/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8389ED-8E11-052F-F4AC-03EE14F6E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74" y="1197264"/>
            <a:ext cx="11640126" cy="4992399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22E8A4-AA7F-4BA2-3BD4-8E440A43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DDFB9B-9429-9F61-1BE8-FB4F8C45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D252DF-40E0-A744-EB0D-3A9ECA6F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FC93031-3F83-B9AF-578F-CC5592CF9D7A}"/>
              </a:ext>
            </a:extLst>
          </p:cNvPr>
          <p:cNvSpPr/>
          <p:nvPr userDrawn="1"/>
        </p:nvSpPr>
        <p:spPr>
          <a:xfrm>
            <a:off x="0" y="6533535"/>
            <a:ext cx="12192000" cy="324465"/>
          </a:xfrm>
          <a:prstGeom prst="rect">
            <a:avLst/>
          </a:prstGeom>
          <a:gradFill flip="none" rotWithShape="1">
            <a:gsLst>
              <a:gs pos="0">
                <a:srgbClr val="FF5509"/>
              </a:gs>
              <a:gs pos="100000">
                <a:srgbClr val="F47F29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14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FFAFCC-51EA-762D-BB81-BD6FDCDB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73953C-3E85-7D9D-046A-6CC36058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25276E-1999-81EF-60D8-B8110EFC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255C96-BBB0-C448-CD39-30F8C333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AD12FE-E7F8-7B46-49F4-B6B0B6B1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03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A0D0B9-9DDC-FA4C-CEC3-E8C7FD04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A30D6F-D909-B5CC-A711-288B5256C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4693CD-E35C-6CBE-DFEE-A2064EB97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62EEA5-D88A-DC71-FC3E-11C23310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975FB-4688-B676-D2CB-0D33C3AC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C0B3A8-A3DD-5A54-1BB5-672A5B41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98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24E70-E3A8-0383-FA6B-08E557C5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B1A3C3-85E3-6B20-9008-6525A27C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821C78-50CE-4026-61BD-B10B762E8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972DED4-DF1A-07D7-C7BE-396D27F3F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C155BD-1CA8-9EFF-31FE-CA7EFE11D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23F964B-DC76-D9FB-00BF-EB7D6B1C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5892845-C92D-7713-8AF4-BE1FD252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C98784-8844-351C-BEE8-F41652EF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82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88AB6C-04D3-129B-DC62-2DFBF27A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68844A-E613-3569-C442-EDA1082D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ADD923-E5A6-A56A-2F87-74D45060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CD2E14-3980-CD85-2455-9E3513F8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31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A5EBA2D-B753-9196-827E-83BB1D3D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FB9464F-9589-E871-985B-271788D1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840FF6-F89F-0B39-D74B-BEC54D72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3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324F2-D0E4-A561-B79A-B6F731BA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009AC3-F334-57D7-8F3B-ED265C048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487D0F-AB2D-7D1A-D46A-8ED9BFC9E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573BF8-06BC-A418-0708-614A8891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46220F-5026-77C5-FA61-141C02C9D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4BBE42-7993-7C7D-F7E3-9A70992A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17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D82809-4148-CCD3-6733-72574651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53F607D-D7FE-E25B-E16D-2571A49A4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C3B586-83CB-947D-6DD9-54A5E8B9F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E5BE40-4721-BBB7-DE1F-67B24E38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9CF5-9323-4584-A5E0-E0D5AE9FB82A}" type="datetimeFigureOut">
              <a:rPr kumimoji="1" lang="ja-JP" altLang="en-US" smtClean="0"/>
              <a:t>2024/11/11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B04E6A-DBDC-4D20-B717-7845EA1E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C02C66-709B-2DD6-C145-B5C35E5C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60A6-60B7-46A9-B8CA-B245DF197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10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EC1E560-AA43-5A0A-A226-0360D816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E706A7-27E9-B965-5DC3-C11A0A8D2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44C057-1D34-D649-C176-03D9B99F4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D509CF5-9323-4584-A5E0-E0D5AE9FB82A}" type="datetimeFigureOut">
              <a:rPr lang="ja-JP" altLang="en-US" smtClean="0"/>
              <a:pPr/>
              <a:t>2024/11/11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E45DE2-CD61-436A-5B4F-5768015F7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BC11CD-286F-8142-567E-9AF276C65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0EF760A6-60B7-46A9-B8CA-B245DF19768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847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>
              <a:lumMod val="65000"/>
              <a:lumOff val="3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楕円 5">
            <a:extLst>
              <a:ext uri="{FF2B5EF4-FFF2-40B4-BE49-F238E27FC236}">
                <a16:creationId xmlns:a16="http://schemas.microsoft.com/office/drawing/2014/main" id="{7DE09B37-5924-86F8-E0CD-910DD9E5DB28}"/>
              </a:ext>
            </a:extLst>
          </p:cNvPr>
          <p:cNvSpPr/>
          <p:nvPr/>
        </p:nvSpPr>
        <p:spPr>
          <a:xfrm>
            <a:off x="-1538555" y="-1869680"/>
            <a:ext cx="4968000" cy="4968000"/>
          </a:xfrm>
          <a:prstGeom prst="ellipse">
            <a:avLst/>
          </a:prstGeom>
          <a:solidFill>
            <a:srgbClr val="FDEA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1038" name="テキスト ボックス 1037">
            <a:extLst>
              <a:ext uri="{FF2B5EF4-FFF2-40B4-BE49-F238E27FC236}">
                <a16:creationId xmlns:a16="http://schemas.microsoft.com/office/drawing/2014/main" id="{2AB15B96-0F84-E1AA-9673-7152277CC68D}"/>
              </a:ext>
            </a:extLst>
          </p:cNvPr>
          <p:cNvSpPr txBox="1"/>
          <p:nvPr/>
        </p:nvSpPr>
        <p:spPr>
          <a:xfrm>
            <a:off x="4965293" y="6398939"/>
            <a:ext cx="250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作成日　</a:t>
            </a:r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2024/08/07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A78544-0EFB-1A7D-98F4-8638ED8D9A91}"/>
              </a:ext>
            </a:extLst>
          </p:cNvPr>
          <p:cNvSpPr txBox="1"/>
          <p:nvPr/>
        </p:nvSpPr>
        <p:spPr>
          <a:xfrm>
            <a:off x="442101" y="1309066"/>
            <a:ext cx="640864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BUSINESS</a:t>
            </a:r>
          </a:p>
          <a:p>
            <a:r>
              <a:rPr lang="en-US" altLang="ja-JP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</a:t>
            </a:r>
            <a:endParaRPr kumimoji="1" lang="ja-JP" altLang="en-US" sz="80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2C95B7-955D-E793-E9E3-DE4E2C840426}"/>
              </a:ext>
            </a:extLst>
          </p:cNvPr>
          <p:cNvSpPr txBox="1"/>
          <p:nvPr/>
        </p:nvSpPr>
        <p:spPr>
          <a:xfrm>
            <a:off x="442101" y="3863611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事業計画書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A4EDEFD-A528-55DB-DFBA-F81FD6DF72E8}"/>
              </a:ext>
            </a:extLst>
          </p:cNvPr>
          <p:cNvSpPr/>
          <p:nvPr/>
        </p:nvSpPr>
        <p:spPr>
          <a:xfrm>
            <a:off x="6416789" y="-711000"/>
            <a:ext cx="8280000" cy="828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E0FF1976-15E0-437C-BB5F-34256E841295}"/>
              </a:ext>
            </a:extLst>
          </p:cNvPr>
          <p:cNvSpPr/>
          <p:nvPr/>
        </p:nvSpPr>
        <p:spPr>
          <a:xfrm>
            <a:off x="4173966" y="4213726"/>
            <a:ext cx="900000" cy="900000"/>
          </a:xfrm>
          <a:prstGeom prst="ellipse">
            <a:avLst/>
          </a:prstGeom>
          <a:solidFill>
            <a:srgbClr val="FDEA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2BF4F0-8994-558D-4585-EF00D91DB11B}"/>
              </a:ext>
            </a:extLst>
          </p:cNvPr>
          <p:cNvSpPr txBox="1"/>
          <p:nvPr/>
        </p:nvSpPr>
        <p:spPr>
          <a:xfrm>
            <a:off x="0" y="5652865"/>
            <a:ext cx="1355834" cy="1123952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9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EB58E24-CAE0-2910-E256-2F0D937C3EA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7F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F6AFE7-F12D-8B39-64EF-64B4DAD55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会社概要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2BB948D-C378-FBC9-215F-90D2A1139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09484"/>
              </p:ext>
            </p:extLst>
          </p:nvPr>
        </p:nvGraphicFramePr>
        <p:xfrm>
          <a:off x="189018" y="913865"/>
          <a:ext cx="5717963" cy="577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715">
                  <a:extLst>
                    <a:ext uri="{9D8B030D-6E8A-4147-A177-3AD203B41FA5}">
                      <a16:colId xmlns:a16="http://schemas.microsoft.com/office/drawing/2014/main" val="1989554049"/>
                    </a:ext>
                  </a:extLst>
                </a:gridCol>
                <a:gridCol w="3871248">
                  <a:extLst>
                    <a:ext uri="{9D8B030D-6E8A-4147-A177-3AD203B41FA5}">
                      <a16:colId xmlns:a16="http://schemas.microsoft.com/office/drawing/2014/main" val="2930952140"/>
                    </a:ext>
                  </a:extLst>
                </a:gridCol>
              </a:tblGrid>
              <a:tr h="64200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会社名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○○○○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179119"/>
                  </a:ext>
                </a:extLst>
              </a:tr>
              <a:tr h="64200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設立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年　　月　　日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888443"/>
                  </a:ext>
                </a:extLst>
              </a:tr>
              <a:tr h="64200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資本金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○○○円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85412"/>
                  </a:ext>
                </a:extLst>
              </a:tr>
              <a:tr h="64200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代表者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○○　○○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055184"/>
                  </a:ext>
                </a:extLst>
              </a:tr>
              <a:tr h="64200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所在地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○○○○○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57584"/>
                  </a:ext>
                </a:extLst>
              </a:tr>
              <a:tr h="64200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従業員数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○○人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637174"/>
                  </a:ext>
                </a:extLst>
              </a:tr>
              <a:tr h="192196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事業内容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94931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B13BED-0EAD-56F0-F3CA-FA6D63DD3DF2}"/>
              </a:ext>
            </a:extLst>
          </p:cNvPr>
          <p:cNvSpPr txBox="1"/>
          <p:nvPr/>
        </p:nvSpPr>
        <p:spPr>
          <a:xfrm>
            <a:off x="6444343" y="3243347"/>
            <a:ext cx="544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会社等の写真</a:t>
            </a:r>
          </a:p>
        </p:txBody>
      </p:sp>
    </p:spTree>
    <p:extLst>
      <p:ext uri="{BB962C8B-B14F-4D97-AF65-F5344CB8AC3E}">
        <p14:creationId xmlns:p14="http://schemas.microsoft.com/office/powerpoint/2010/main" val="335864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E174-B1AC-699D-2351-C7117362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事業内容（主要製品／サービス）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145D520-2E7E-F28A-8235-C002349FBF76}"/>
              </a:ext>
            </a:extLst>
          </p:cNvPr>
          <p:cNvGrpSpPr/>
          <p:nvPr/>
        </p:nvGrpSpPr>
        <p:grpSpPr>
          <a:xfrm>
            <a:off x="858157" y="1545771"/>
            <a:ext cx="3069771" cy="4550229"/>
            <a:chOff x="858157" y="1545771"/>
            <a:chExt cx="3069771" cy="4550229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FB876900-4FF3-844C-1AAF-D75210AD2498}"/>
                </a:ext>
              </a:extLst>
            </p:cNvPr>
            <p:cNvSpPr/>
            <p:nvPr/>
          </p:nvSpPr>
          <p:spPr>
            <a:xfrm>
              <a:off x="858157" y="1545771"/>
              <a:ext cx="3069771" cy="1491346"/>
            </a:xfrm>
            <a:prstGeom prst="rect">
              <a:avLst/>
            </a:prstGeom>
            <a:gradFill flip="none" rotWithShape="1">
              <a:gsLst>
                <a:gs pos="0">
                  <a:srgbClr val="FF570B"/>
                </a:gs>
                <a:gs pos="100000">
                  <a:srgbClr val="F8A46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CDE3E77-4CBC-F5D0-76C0-6E37F6C8F24F}"/>
                </a:ext>
              </a:extLst>
            </p:cNvPr>
            <p:cNvSpPr/>
            <p:nvPr/>
          </p:nvSpPr>
          <p:spPr>
            <a:xfrm>
              <a:off x="858157" y="2873829"/>
              <a:ext cx="3069771" cy="32221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9BA6265-C5BC-CFDA-6B92-A16BD82D96B3}"/>
              </a:ext>
            </a:extLst>
          </p:cNvPr>
          <p:cNvGrpSpPr/>
          <p:nvPr/>
        </p:nvGrpSpPr>
        <p:grpSpPr>
          <a:xfrm>
            <a:off x="4561113" y="1545771"/>
            <a:ext cx="3069772" cy="4550229"/>
            <a:chOff x="4561113" y="1545771"/>
            <a:chExt cx="3069772" cy="4550229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A8440EF-EC48-0485-EA53-F4C8FDC03B20}"/>
                </a:ext>
              </a:extLst>
            </p:cNvPr>
            <p:cNvSpPr/>
            <p:nvPr/>
          </p:nvSpPr>
          <p:spPr>
            <a:xfrm>
              <a:off x="4561114" y="1545771"/>
              <a:ext cx="3069771" cy="1491346"/>
            </a:xfrm>
            <a:prstGeom prst="rect">
              <a:avLst/>
            </a:prstGeom>
            <a:gradFill flip="none" rotWithShape="1">
              <a:gsLst>
                <a:gs pos="0">
                  <a:srgbClr val="FF570B"/>
                </a:gs>
                <a:gs pos="100000">
                  <a:srgbClr val="F8A46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DC61316-73F9-D018-50DF-B896FFED89CA}"/>
                </a:ext>
              </a:extLst>
            </p:cNvPr>
            <p:cNvSpPr/>
            <p:nvPr/>
          </p:nvSpPr>
          <p:spPr>
            <a:xfrm>
              <a:off x="4561113" y="2873829"/>
              <a:ext cx="3069771" cy="32221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225BFAC-0225-09A0-C8EC-D15979E0DA8A}"/>
              </a:ext>
            </a:extLst>
          </p:cNvPr>
          <p:cNvGrpSpPr/>
          <p:nvPr/>
        </p:nvGrpSpPr>
        <p:grpSpPr>
          <a:xfrm>
            <a:off x="8264072" y="1545771"/>
            <a:ext cx="3069771" cy="4550229"/>
            <a:chOff x="8264072" y="1545771"/>
            <a:chExt cx="3069771" cy="4550229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5E6BF55E-A3B1-BB1F-CC11-79CD027B60A9}"/>
                </a:ext>
              </a:extLst>
            </p:cNvPr>
            <p:cNvSpPr/>
            <p:nvPr/>
          </p:nvSpPr>
          <p:spPr>
            <a:xfrm>
              <a:off x="8264072" y="1545771"/>
              <a:ext cx="3069771" cy="1491346"/>
            </a:xfrm>
            <a:prstGeom prst="rect">
              <a:avLst/>
            </a:prstGeom>
            <a:gradFill flip="none" rotWithShape="1">
              <a:gsLst>
                <a:gs pos="0">
                  <a:srgbClr val="FF570B"/>
                </a:gs>
                <a:gs pos="100000">
                  <a:srgbClr val="F8A46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ED3E473-AEA5-497B-DA5E-B4701A99809B}"/>
                </a:ext>
              </a:extLst>
            </p:cNvPr>
            <p:cNvSpPr/>
            <p:nvPr/>
          </p:nvSpPr>
          <p:spPr>
            <a:xfrm>
              <a:off x="8264072" y="2873829"/>
              <a:ext cx="3069771" cy="32221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タイトル 1">
            <a:extLst>
              <a:ext uri="{FF2B5EF4-FFF2-40B4-BE49-F238E27FC236}">
                <a16:creationId xmlns:a16="http://schemas.microsoft.com/office/drawing/2014/main" id="{7731E1F1-5060-2F5A-159F-963F6D4FD447}"/>
              </a:ext>
            </a:extLst>
          </p:cNvPr>
          <p:cNvSpPr txBox="1">
            <a:spLocks/>
          </p:cNvSpPr>
          <p:nvPr/>
        </p:nvSpPr>
        <p:spPr>
          <a:xfrm>
            <a:off x="858157" y="1540470"/>
            <a:ext cx="3069770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ctr"/>
            <a:r>
              <a:rPr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ja-JP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597E5823-84D2-0112-446F-BE7A663F5375}"/>
              </a:ext>
            </a:extLst>
          </p:cNvPr>
          <p:cNvSpPr txBox="1">
            <a:spLocks/>
          </p:cNvSpPr>
          <p:nvPr/>
        </p:nvSpPr>
        <p:spPr>
          <a:xfrm>
            <a:off x="4561114" y="1540470"/>
            <a:ext cx="3069770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ctr"/>
            <a:r>
              <a:rPr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ja-JP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0339AADE-0643-4909-98A9-7202F4788F17}"/>
              </a:ext>
            </a:extLst>
          </p:cNvPr>
          <p:cNvSpPr txBox="1">
            <a:spLocks/>
          </p:cNvSpPr>
          <p:nvPr/>
        </p:nvSpPr>
        <p:spPr>
          <a:xfrm>
            <a:off x="8264073" y="1540470"/>
            <a:ext cx="3069770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ctr"/>
            <a:r>
              <a:rPr lang="en-US" altLang="ja-JP" sz="5400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ja-JP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A56BB92A-761A-63F3-C482-00FE94271D84}"/>
              </a:ext>
            </a:extLst>
          </p:cNvPr>
          <p:cNvSpPr txBox="1">
            <a:spLocks/>
          </p:cNvSpPr>
          <p:nvPr/>
        </p:nvSpPr>
        <p:spPr>
          <a:xfrm>
            <a:off x="858157" y="2381813"/>
            <a:ext cx="3069770" cy="49090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ctr"/>
            <a:r>
              <a:rPr lang="ja-JP" altLang="en-US" sz="2800" b="1" dirty="0">
                <a:cs typeface="Arial" panose="020B0604020202020204" pitchFamily="34" charset="0"/>
              </a:rPr>
              <a:t>○○○○</a:t>
            </a: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8D69B3B7-13DE-7E13-ECE4-9E46A1F09D3B}"/>
              </a:ext>
            </a:extLst>
          </p:cNvPr>
          <p:cNvSpPr txBox="1">
            <a:spLocks/>
          </p:cNvSpPr>
          <p:nvPr/>
        </p:nvSpPr>
        <p:spPr>
          <a:xfrm>
            <a:off x="4561112" y="2381813"/>
            <a:ext cx="3069770" cy="49090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ctr"/>
            <a:r>
              <a:rPr lang="ja-JP" altLang="en-US" sz="2800" b="1" dirty="0">
                <a:cs typeface="Arial" panose="020B0604020202020204" pitchFamily="34" charset="0"/>
              </a:rPr>
              <a:t>○○○○</a:t>
            </a: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6CDE6CA2-E5F6-73E8-D52D-D95EA0699A88}"/>
              </a:ext>
            </a:extLst>
          </p:cNvPr>
          <p:cNvSpPr txBox="1">
            <a:spLocks/>
          </p:cNvSpPr>
          <p:nvPr/>
        </p:nvSpPr>
        <p:spPr>
          <a:xfrm>
            <a:off x="8264066" y="2381813"/>
            <a:ext cx="3069770" cy="49090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ctr"/>
            <a:r>
              <a:rPr lang="ja-JP" altLang="en-US" sz="2800" b="1" dirty="0">
                <a:cs typeface="Arial" panose="020B0604020202020204" pitchFamily="34" charset="0"/>
              </a:rPr>
              <a:t>○○○○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53626CB-2AE1-4AF8-62B1-B43DBB24A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23" y="3164468"/>
            <a:ext cx="1491346" cy="149134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7693282-0185-AD44-FD7F-F35AD05D9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276" y="3158422"/>
            <a:ext cx="1491346" cy="149134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213E23B-0466-9E8F-7E41-0F40F892D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45" y="3164468"/>
            <a:ext cx="1491346" cy="1491346"/>
          </a:xfrm>
          <a:prstGeom prst="rect">
            <a:avLst/>
          </a:prstGeom>
        </p:spPr>
      </p:pic>
      <p:sp>
        <p:nvSpPr>
          <p:cNvPr id="30" name="タイトル 1">
            <a:extLst>
              <a:ext uri="{FF2B5EF4-FFF2-40B4-BE49-F238E27FC236}">
                <a16:creationId xmlns:a16="http://schemas.microsoft.com/office/drawing/2014/main" id="{185F8241-E238-7549-6F92-667ECCA91A22}"/>
              </a:ext>
            </a:extLst>
          </p:cNvPr>
          <p:cNvSpPr txBox="1">
            <a:spLocks/>
          </p:cNvSpPr>
          <p:nvPr/>
        </p:nvSpPr>
        <p:spPr>
          <a:xfrm>
            <a:off x="858157" y="5247367"/>
            <a:ext cx="3069770" cy="4339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○○○○</a:t>
            </a: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1A8FB8C7-A56D-746F-0F4C-E77A39BCD9BA}"/>
              </a:ext>
            </a:extLst>
          </p:cNvPr>
          <p:cNvSpPr txBox="1">
            <a:spLocks/>
          </p:cNvSpPr>
          <p:nvPr/>
        </p:nvSpPr>
        <p:spPr>
          <a:xfrm>
            <a:off x="4561111" y="5247367"/>
            <a:ext cx="3069770" cy="4339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○○○○</a:t>
            </a:r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8A8BBA16-7322-D8F0-C8E8-CC1CBF30AD70}"/>
              </a:ext>
            </a:extLst>
          </p:cNvPr>
          <p:cNvSpPr txBox="1">
            <a:spLocks/>
          </p:cNvSpPr>
          <p:nvPr/>
        </p:nvSpPr>
        <p:spPr>
          <a:xfrm>
            <a:off x="8264064" y="5247367"/>
            <a:ext cx="3069770" cy="4339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○○○○</a:t>
            </a:r>
          </a:p>
        </p:txBody>
      </p:sp>
    </p:spTree>
    <p:extLst>
      <p:ext uri="{BB962C8B-B14F-4D97-AF65-F5344CB8AC3E}">
        <p14:creationId xmlns:p14="http://schemas.microsoft.com/office/powerpoint/2010/main" val="113295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E31991-6399-0846-4C1F-939F19D2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市場規模</a:t>
            </a:r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66C7CE75-829E-3030-5196-3C041F16C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989074"/>
              </p:ext>
            </p:extLst>
          </p:nvPr>
        </p:nvGraphicFramePr>
        <p:xfrm>
          <a:off x="966355" y="1059873"/>
          <a:ext cx="10390909" cy="515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24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4C9A9-FA37-3EFC-63A2-54F6F2E6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市場</a:t>
            </a:r>
            <a:r>
              <a:rPr kumimoji="1" lang="ja-JP" altLang="en-US" dirty="0"/>
              <a:t>分析（競合分析）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53ABB94-F987-6646-D13C-59D27B1B343C}"/>
              </a:ext>
            </a:extLst>
          </p:cNvPr>
          <p:cNvSpPr/>
          <p:nvPr/>
        </p:nvSpPr>
        <p:spPr>
          <a:xfrm>
            <a:off x="718457" y="1284514"/>
            <a:ext cx="10755085" cy="4811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C87AEC2-324B-452D-0627-EC8F24BD9A5D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6096000" y="1284514"/>
            <a:ext cx="0" cy="481148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595C891-2235-B9D3-2B2E-D527297350F2}"/>
              </a:ext>
            </a:extLst>
          </p:cNvPr>
          <p:cNvCxnSpPr>
            <a:cxnSpLocks/>
            <a:endCxn id="3" idx="3"/>
          </p:cNvCxnSpPr>
          <p:nvPr/>
        </p:nvCxnSpPr>
        <p:spPr>
          <a:xfrm>
            <a:off x="718457" y="3690257"/>
            <a:ext cx="1075508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B751869-2DE2-3A3E-0BD3-F5F74B72FDE6}"/>
              </a:ext>
            </a:extLst>
          </p:cNvPr>
          <p:cNvGrpSpPr/>
          <p:nvPr/>
        </p:nvGrpSpPr>
        <p:grpSpPr>
          <a:xfrm>
            <a:off x="4162892" y="1556922"/>
            <a:ext cx="1944000" cy="1944000"/>
            <a:chOff x="5126603" y="-2552700"/>
            <a:chExt cx="1944000" cy="1944000"/>
          </a:xfrm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1BC37B87-3B0F-88D3-489A-2ABDD13E43C7}"/>
                </a:ext>
              </a:extLst>
            </p:cNvPr>
            <p:cNvSpPr/>
            <p:nvPr/>
          </p:nvSpPr>
          <p:spPr>
            <a:xfrm>
              <a:off x="5126603" y="-2552700"/>
              <a:ext cx="1944000" cy="1944000"/>
            </a:xfrm>
            <a:prstGeom prst="ellipse">
              <a:avLst/>
            </a:prstGeom>
            <a:solidFill>
              <a:srgbClr val="FBCD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126033DC-E23F-E1FA-F2D9-51C9831118F2}"/>
                </a:ext>
              </a:extLst>
            </p:cNvPr>
            <p:cNvSpPr/>
            <p:nvPr/>
          </p:nvSpPr>
          <p:spPr>
            <a:xfrm>
              <a:off x="5285999" y="-2390700"/>
              <a:ext cx="1620000" cy="1620000"/>
            </a:xfrm>
            <a:prstGeom prst="ellipse">
              <a:avLst/>
            </a:prstGeom>
            <a:solidFill>
              <a:srgbClr val="F8A4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弊社</a:t>
              </a:r>
              <a:endPara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3" name="タイトル 1">
            <a:extLst>
              <a:ext uri="{FF2B5EF4-FFF2-40B4-BE49-F238E27FC236}">
                <a16:creationId xmlns:a16="http://schemas.microsoft.com/office/drawing/2014/main" id="{658EDDBF-3D6A-BA6F-8F90-368C1348E676}"/>
              </a:ext>
            </a:extLst>
          </p:cNvPr>
          <p:cNvSpPr txBox="1">
            <a:spLocks/>
          </p:cNvSpPr>
          <p:nvPr/>
        </p:nvSpPr>
        <p:spPr>
          <a:xfrm>
            <a:off x="4561114" y="850549"/>
            <a:ext cx="3069770" cy="4339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高パフォーマンス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37AA8292-00E4-45B3-AD88-CF12815BB097}"/>
              </a:ext>
            </a:extLst>
          </p:cNvPr>
          <p:cNvSpPr txBox="1">
            <a:spLocks/>
          </p:cNvSpPr>
          <p:nvPr/>
        </p:nvSpPr>
        <p:spPr>
          <a:xfrm>
            <a:off x="4561114" y="6096000"/>
            <a:ext cx="3069770" cy="4339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低パフォーマンス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7F598872-752F-37E2-140C-92AE4E4232BD}"/>
              </a:ext>
            </a:extLst>
          </p:cNvPr>
          <p:cNvSpPr txBox="1">
            <a:spLocks/>
          </p:cNvSpPr>
          <p:nvPr/>
        </p:nvSpPr>
        <p:spPr>
          <a:xfrm>
            <a:off x="11494146" y="2800350"/>
            <a:ext cx="526298" cy="1779814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高コスト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D7025C68-AB84-E063-737F-8CC465EACFF1}"/>
              </a:ext>
            </a:extLst>
          </p:cNvPr>
          <p:cNvSpPr txBox="1">
            <a:spLocks/>
          </p:cNvSpPr>
          <p:nvPr/>
        </p:nvSpPr>
        <p:spPr>
          <a:xfrm>
            <a:off x="192159" y="2800350"/>
            <a:ext cx="526298" cy="1779814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低コスト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A247AE5-B1CF-3222-4C98-49FC5BDA1184}"/>
              </a:ext>
            </a:extLst>
          </p:cNvPr>
          <p:cNvGrpSpPr/>
          <p:nvPr/>
        </p:nvGrpSpPr>
        <p:grpSpPr>
          <a:xfrm>
            <a:off x="6622299" y="3770165"/>
            <a:ext cx="1368871" cy="1368871"/>
            <a:chOff x="5126603" y="-2552700"/>
            <a:chExt cx="1944000" cy="1944000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B86CE8EB-A546-A8D0-29EA-E9392F8758CF}"/>
                </a:ext>
              </a:extLst>
            </p:cNvPr>
            <p:cNvSpPr/>
            <p:nvPr/>
          </p:nvSpPr>
          <p:spPr>
            <a:xfrm>
              <a:off x="5126603" y="-2552700"/>
              <a:ext cx="1944000" cy="1944000"/>
            </a:xfrm>
            <a:prstGeom prst="ellipse">
              <a:avLst/>
            </a:prstGeom>
            <a:solidFill>
              <a:srgbClr val="FBCD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1F45107D-DD5F-5BF6-C5BE-0239854EE085}"/>
                </a:ext>
              </a:extLst>
            </p:cNvPr>
            <p:cNvSpPr/>
            <p:nvPr/>
          </p:nvSpPr>
          <p:spPr>
            <a:xfrm>
              <a:off x="5285999" y="-2390700"/>
              <a:ext cx="1620000" cy="1620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</a:t>
              </a:r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社</a:t>
              </a:r>
              <a:endPara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864E3EB-6FC5-09BD-4917-DF6E4723D54B}"/>
              </a:ext>
            </a:extLst>
          </p:cNvPr>
          <p:cNvGrpSpPr/>
          <p:nvPr/>
        </p:nvGrpSpPr>
        <p:grpSpPr>
          <a:xfrm>
            <a:off x="2889323" y="3311586"/>
            <a:ext cx="1368871" cy="1368871"/>
            <a:chOff x="5126603" y="-2552700"/>
            <a:chExt cx="1944000" cy="1944000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10399409-8F17-0212-D11B-AA5CF4040C7D}"/>
                </a:ext>
              </a:extLst>
            </p:cNvPr>
            <p:cNvSpPr/>
            <p:nvPr/>
          </p:nvSpPr>
          <p:spPr>
            <a:xfrm>
              <a:off x="5126603" y="-2552700"/>
              <a:ext cx="1944000" cy="1944000"/>
            </a:xfrm>
            <a:prstGeom prst="ellipse">
              <a:avLst/>
            </a:prstGeom>
            <a:solidFill>
              <a:srgbClr val="FBCD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AD192F86-576A-2934-31DF-CC8EB8103EC5}"/>
                </a:ext>
              </a:extLst>
            </p:cNvPr>
            <p:cNvSpPr/>
            <p:nvPr/>
          </p:nvSpPr>
          <p:spPr>
            <a:xfrm>
              <a:off x="5285999" y="-2390700"/>
              <a:ext cx="1620000" cy="1620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</a:t>
              </a:r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社</a:t>
              </a:r>
              <a:endPara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84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4C9A9-FA37-3EFC-63A2-54F6F2E6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財務計画</a:t>
            </a:r>
            <a:endParaRPr kumimoji="1"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296DF029-1F82-52F6-634D-67C833D03C6D}"/>
              </a:ext>
            </a:extLst>
          </p:cNvPr>
          <p:cNvSpPr txBox="1">
            <a:spLocks/>
          </p:cNvSpPr>
          <p:nvPr/>
        </p:nvSpPr>
        <p:spPr>
          <a:xfrm>
            <a:off x="297873" y="1115857"/>
            <a:ext cx="5682013" cy="5478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損益計画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（単位：百万円）</a:t>
            </a:r>
            <a:endParaRPr lang="ja-JP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E963681C-0B75-DFA4-1C98-423D30BA67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570332"/>
              </p:ext>
            </p:extLst>
          </p:nvPr>
        </p:nvGraphicFramePr>
        <p:xfrm>
          <a:off x="631371" y="1788996"/>
          <a:ext cx="10929257" cy="446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82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C5A8375-3103-7DD6-02DF-B7617AB9E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2" b="564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503A2C9-475E-8F26-C5BB-87F20E874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5509">
                  <a:alpha val="80000"/>
                </a:srgbClr>
              </a:gs>
              <a:gs pos="100000">
                <a:srgbClr val="F47F29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04C18D49-ACB3-0565-F4EF-EFD31C87EE37}"/>
              </a:ext>
            </a:extLst>
          </p:cNvPr>
          <p:cNvSpPr txBox="1">
            <a:spLocks/>
          </p:cNvSpPr>
          <p:nvPr/>
        </p:nvSpPr>
        <p:spPr>
          <a:xfrm>
            <a:off x="653761" y="2828835"/>
            <a:ext cx="10884477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ctr"/>
            <a:r>
              <a:rPr lang="en-US" altLang="ja-JP" sz="8000" dirty="0">
                <a:latin typeface="Arial Black" panose="020B0A04020102020204" pitchFamily="34" charset="0"/>
              </a:rPr>
              <a:t>Thank you</a:t>
            </a:r>
            <a:endParaRPr lang="ja-JP" altLang="en-US" sz="8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3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106</Words>
  <Application>Microsoft Office PowerPoint</Application>
  <PresentationFormat>ワイド画面</PresentationFormat>
  <Paragraphs>41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メイリオ</vt:lpstr>
      <vt:lpstr>游ゴシック</vt:lpstr>
      <vt:lpstr>Arial</vt:lpstr>
      <vt:lpstr>Arial Black</vt:lpstr>
      <vt:lpstr>Office テーマ</vt:lpstr>
      <vt:lpstr>PowerPoint プレゼンテーション</vt:lpstr>
      <vt:lpstr>会社概要</vt:lpstr>
      <vt:lpstr>事業内容（主要製品／サービス）</vt:lpstr>
      <vt:lpstr>市場規模</vt:lpstr>
      <vt:lpstr>市場分析（競合分析）</vt:lpstr>
      <vt:lpstr>財務計画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ビズ研</dc:creator>
  <cp:lastModifiedBy>ビズ研</cp:lastModifiedBy>
  <cp:revision>10</cp:revision>
  <dcterms:created xsi:type="dcterms:W3CDTF">2024-08-02T07:45:37Z</dcterms:created>
  <dcterms:modified xsi:type="dcterms:W3CDTF">2024-11-11T03:33:36Z</dcterms:modified>
</cp:coreProperties>
</file>