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5" r:id="rId2"/>
    <p:sldId id="266" r:id="rId3"/>
    <p:sldId id="267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841"/>
    <a:srgbClr val="67A9C8"/>
    <a:srgbClr val="B1ECEF"/>
    <a:srgbClr val="88CC50"/>
    <a:srgbClr val="ACDB85"/>
    <a:srgbClr val="6297CC"/>
    <a:srgbClr val="4986C3"/>
    <a:srgbClr val="D9D9D9"/>
    <a:srgbClr val="D2A901"/>
    <a:srgbClr val="006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0" autoAdjust="0"/>
    <p:restoredTop sz="93909" autoAdjust="0"/>
  </p:normalViewPr>
  <p:slideViewPr>
    <p:cSldViewPr snapToGrid="0" showGuides="1">
      <p:cViewPr varScale="1">
        <p:scale>
          <a:sx n="67" d="100"/>
          <a:sy n="67" d="100"/>
        </p:scale>
        <p:origin x="1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8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月次売上推移</c:v>
                </c:pt>
              </c:strCache>
            </c:strRef>
          </c:tx>
          <c:spPr>
            <a:solidFill>
              <a:srgbClr val="1B1841"/>
            </a:solidFill>
            <a:ln>
              <a:noFill/>
            </a:ln>
            <a:effectLst/>
          </c:spPr>
          <c:invertIfNegative val="0"/>
          <c:val>
            <c:numRef>
              <c:f>Sheet1!$B$2:$B$13</c:f>
              <c:numCache>
                <c:formatCode>General</c:formatCode>
                <c:ptCount val="12"/>
                <c:pt idx="0">
                  <c:v>100000</c:v>
                </c:pt>
                <c:pt idx="1">
                  <c:v>120000</c:v>
                </c:pt>
                <c:pt idx="2">
                  <c:v>140000</c:v>
                </c:pt>
                <c:pt idx="3">
                  <c:v>160000</c:v>
                </c:pt>
                <c:pt idx="4">
                  <c:v>180000</c:v>
                </c:pt>
                <c:pt idx="5">
                  <c:v>200000</c:v>
                </c:pt>
                <c:pt idx="6">
                  <c:v>220000</c:v>
                </c:pt>
                <c:pt idx="7">
                  <c:v>240000</c:v>
                </c:pt>
                <c:pt idx="8">
                  <c:v>260000</c:v>
                </c:pt>
                <c:pt idx="9">
                  <c:v>280000</c:v>
                </c:pt>
                <c:pt idx="10">
                  <c:v>300000</c:v>
                </c:pt>
                <c:pt idx="11">
                  <c:v>320000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07-42FD-A8FC-A96CC5598AF0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月次利益推移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Sheet1!$C$2:$C$13</c:f>
              <c:numCache>
                <c:formatCode>General</c:formatCode>
                <c:ptCount val="12"/>
                <c:pt idx="0">
                  <c:v>30000</c:v>
                </c:pt>
                <c:pt idx="1">
                  <c:v>40000</c:v>
                </c:pt>
                <c:pt idx="2">
                  <c:v>50000</c:v>
                </c:pt>
                <c:pt idx="3">
                  <c:v>60000</c:v>
                </c:pt>
                <c:pt idx="4">
                  <c:v>70000</c:v>
                </c:pt>
                <c:pt idx="5">
                  <c:v>80000</c:v>
                </c:pt>
                <c:pt idx="6">
                  <c:v>90000</c:v>
                </c:pt>
                <c:pt idx="7">
                  <c:v>100000</c:v>
                </c:pt>
                <c:pt idx="8">
                  <c:v>110000</c:v>
                </c:pt>
                <c:pt idx="9">
                  <c:v>120000</c:v>
                </c:pt>
                <c:pt idx="10">
                  <c:v>130000</c:v>
                </c:pt>
                <c:pt idx="11">
                  <c:v>140000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07-42FD-A8FC-A96CC5598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894600"/>
        <c:axId val="509950480"/>
      </c:barChart>
      <c:catAx>
        <c:axId val="418894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9950480"/>
        <c:crosses val="autoZero"/>
        <c:auto val="1"/>
        <c:lblAlgn val="ctr"/>
        <c:lblOffset val="100"/>
        <c:noMultiLvlLbl val="0"/>
      </c:catAx>
      <c:valAx>
        <c:axId val="50995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18894600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086C8C8-6C12-081E-A301-2DA3A29C06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8A646A2-F2F2-D36B-458F-1CAAA163FB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0EBC0-99AB-455E-ABC2-E89495F02B9C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1A1E32B-2EC9-BD4A-7A11-92D4F078AF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F2C6D91-473B-D2CD-E374-535874AEBF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C6BF1-D70B-4405-B24B-C5AFAD6691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249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2B3306-1BE9-3EA2-664D-AB4A8E8E4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1445688-FA12-E523-E150-D916FF259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0B5EF8-8EAD-D76F-C15C-1FFD6FA70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3BB17E-EAC6-B23C-4335-86E6BD59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CE086F-B92D-E366-B924-7ACA7AD2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241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5D24EC-A6CB-A6F7-3E35-E996BFF6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56E274-171C-CDB3-F671-6D34FF2EC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BDE5AA-FDDF-3733-F05A-E45E9AA1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F4DEC-230E-4769-464A-E39D7EF5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7AF1AC-BB43-8A43-52E7-290CEAA6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32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BA3A95E-EB59-A6C4-78C3-B67AE30A5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184AF7A-6E1E-3BA4-E52B-42826C274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B4492B-2C1C-F25A-0378-7448E2938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4A2C51-4FD2-5EFA-FBF7-CA148D3A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DCA1C7-A03E-00E2-16DB-97972CDC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33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461C71-E862-C9C7-0873-FF69BE327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73" y="136525"/>
            <a:ext cx="10515600" cy="661720"/>
          </a:xfrm>
          <a:noFill/>
        </p:spPr>
        <p:txBody>
          <a:bodyPr>
            <a:spAutoFit/>
          </a:bodyPr>
          <a:lstStyle>
            <a:lvl1pPr>
              <a:defRPr sz="4000" b="1">
                <a:solidFill>
                  <a:srgbClr val="1B1841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8389ED-8E11-052F-F4AC-03EE14F6E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74" y="1197264"/>
            <a:ext cx="11640126" cy="4992399"/>
          </a:xfrm>
        </p:spPr>
        <p:txBody>
          <a:bodyPr/>
          <a:lstStyle>
            <a:lvl1pPr>
              <a:defRPr>
                <a:solidFill>
                  <a:srgbClr val="1B1841"/>
                </a:solidFill>
                <a:latin typeface="+mn-ea"/>
                <a:ea typeface="+mn-ea"/>
              </a:defRPr>
            </a:lvl1pPr>
            <a:lvl2pPr>
              <a:defRPr>
                <a:solidFill>
                  <a:srgbClr val="1B1841"/>
                </a:solidFill>
                <a:latin typeface="+mn-ea"/>
                <a:ea typeface="+mn-ea"/>
              </a:defRPr>
            </a:lvl2pPr>
            <a:lvl3pPr>
              <a:defRPr>
                <a:solidFill>
                  <a:srgbClr val="1B1841"/>
                </a:solidFill>
                <a:latin typeface="+mn-ea"/>
                <a:ea typeface="+mn-ea"/>
              </a:defRPr>
            </a:lvl3pPr>
            <a:lvl4pPr>
              <a:defRPr>
                <a:solidFill>
                  <a:srgbClr val="1B1841"/>
                </a:solidFill>
                <a:latin typeface="+mn-ea"/>
                <a:ea typeface="+mn-ea"/>
              </a:defRPr>
            </a:lvl4pPr>
            <a:lvl5pPr>
              <a:defRPr>
                <a:solidFill>
                  <a:srgbClr val="1B1841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22E8A4-AA7F-4BA2-3BD4-8E440A435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DDFB9B-9429-9F61-1BE8-FB4F8C45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D252DF-40E0-A744-EB0D-3A9ECA6F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113A6DC-39F9-2039-71B8-DC8274446996}"/>
              </a:ext>
            </a:extLst>
          </p:cNvPr>
          <p:cNvCxnSpPr/>
          <p:nvPr userDrawn="1"/>
        </p:nvCxnSpPr>
        <p:spPr>
          <a:xfrm>
            <a:off x="-667657" y="798245"/>
            <a:ext cx="1348377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14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FFAFCC-51EA-762D-BB81-BD6FDCDB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73953C-3E85-7D9D-046A-6CC36058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25276E-1999-81EF-60D8-B8110EFC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255C96-BBB0-C448-CD39-30F8C333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AD12FE-E7F8-7B46-49F4-B6B0B6B1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03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A0D0B9-9DDC-FA4C-CEC3-E8C7FD04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A30D6F-D909-B5CC-A711-288B5256C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34693CD-E35C-6CBE-DFEE-A2064EB97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62EEA5-D88A-DC71-FC3E-11C23310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975FB-4688-B676-D2CB-0D33C3AC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C0B3A8-A3DD-5A54-1BB5-672A5B41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98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24E70-E3A8-0383-FA6B-08E557C5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B1A3C3-85E3-6B20-9008-6525A27CF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821C78-50CE-4026-61BD-B10B762E8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972DED4-DF1A-07D7-C7BE-396D27F3F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7C155BD-1CA8-9EFF-31FE-CA7EFE11D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23F964B-DC76-D9FB-00BF-EB7D6B1C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5892845-C92D-7713-8AF4-BE1FD252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C98784-8844-351C-BEE8-F41652EF6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82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88AB6C-04D3-129B-DC62-2DFBF27A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568844A-E613-3569-C442-EDA1082D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4ADD923-E5A6-A56A-2F87-74D45060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3CD2E14-3980-CD85-2455-9E3513F8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31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A5EBA2D-B753-9196-827E-83BB1D3D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FB9464F-9589-E871-985B-271788D1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840FF6-F89F-0B39-D74B-BEC54D72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3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324F2-D0E4-A561-B79A-B6F731BA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009AC3-F334-57D7-8F3B-ED265C048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487D0F-AB2D-7D1A-D46A-8ED9BFC9E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573BF8-06BC-A418-0708-614A8891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46220F-5026-77C5-FA61-141C02C9D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4BBE42-7993-7C7D-F7E3-9A70992A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17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D82809-4148-CCD3-6733-72574651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53F607D-D7FE-E25B-E16D-2571A49A4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C3B586-83CB-947D-6DD9-54A5E8B9F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7E5BE40-4721-BBB7-DE1F-67B24E38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B04E6A-DBDC-4D20-B717-7845EA1EC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C02C66-709B-2DD6-C145-B5C35E5C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10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EC1E560-AA43-5A0A-A226-0360D816B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E706A7-27E9-B965-5DC3-C11A0A8D2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44C057-1D34-D649-C176-03D9B99F4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8D509CF5-9323-4584-A5E0-E0D5AE9FB82A}" type="datetimeFigureOut">
              <a:rPr lang="ja-JP" altLang="en-US" smtClean="0"/>
              <a:pPr/>
              <a:t>2024/11/11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E45DE2-CD61-436A-5B4F-5768015F7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BC11CD-286F-8142-567E-9AF276C65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0EF760A6-60B7-46A9-B8CA-B245DF19768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847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>
              <a:lumMod val="65000"/>
              <a:lumOff val="3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>
              <a:lumMod val="65000"/>
              <a:lumOff val="3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>
              <a:lumMod val="65000"/>
              <a:lumOff val="3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>
              <a:lumMod val="65000"/>
              <a:lumOff val="3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>
              <a:lumMod val="65000"/>
              <a:lumOff val="3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>
              <a:lumMod val="65000"/>
              <a:lumOff val="3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テキスト ボックス 1037">
            <a:extLst>
              <a:ext uri="{FF2B5EF4-FFF2-40B4-BE49-F238E27FC236}">
                <a16:creationId xmlns:a16="http://schemas.microsoft.com/office/drawing/2014/main" id="{2AB15B96-0F84-E1AA-9673-7152277CC68D}"/>
              </a:ext>
            </a:extLst>
          </p:cNvPr>
          <p:cNvSpPr txBox="1"/>
          <p:nvPr/>
        </p:nvSpPr>
        <p:spPr>
          <a:xfrm>
            <a:off x="9566787" y="167922"/>
            <a:ext cx="250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作成日　</a:t>
            </a:r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2024/08/07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AB07AD-5E7D-F843-CB86-84E3B1D7E0C2}"/>
              </a:ext>
            </a:extLst>
          </p:cNvPr>
          <p:cNvSpPr txBox="1"/>
          <p:nvPr/>
        </p:nvSpPr>
        <p:spPr>
          <a:xfrm>
            <a:off x="-159658" y="1230792"/>
            <a:ext cx="12511315" cy="6489951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30935"/>
              </a:avLst>
            </a:prstTxWarp>
            <a:spAutoFit/>
          </a:bodyPr>
          <a:lstStyle/>
          <a:p>
            <a:r>
              <a:rPr lang="en-US" altLang="ja-JP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  <a:endParaRPr kumimoji="1" lang="ja-JP" altLang="en-US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A78544-0EFB-1A7D-98F4-8638ED8D9A91}"/>
              </a:ext>
            </a:extLst>
          </p:cNvPr>
          <p:cNvSpPr txBox="1"/>
          <p:nvPr/>
        </p:nvSpPr>
        <p:spPr>
          <a:xfrm>
            <a:off x="1650123" y="692227"/>
            <a:ext cx="565389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7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事業計画書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8C8AD5-4A72-EA95-1FA4-AB53325FE44B}"/>
              </a:ext>
            </a:extLst>
          </p:cNvPr>
          <p:cNvSpPr txBox="1"/>
          <p:nvPr/>
        </p:nvSpPr>
        <p:spPr>
          <a:xfrm>
            <a:off x="294288" y="692227"/>
            <a:ext cx="1355834" cy="11239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11B4DAB-E85A-F96D-07C8-054D26B8A46D}"/>
              </a:ext>
            </a:extLst>
          </p:cNvPr>
          <p:cNvSpPr txBox="1"/>
          <p:nvPr/>
        </p:nvSpPr>
        <p:spPr>
          <a:xfrm>
            <a:off x="1650124" y="1891229"/>
            <a:ext cx="56538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株式会社○○</a:t>
            </a:r>
          </a:p>
        </p:txBody>
      </p:sp>
    </p:spTree>
    <p:extLst>
      <p:ext uri="{BB962C8B-B14F-4D97-AF65-F5344CB8AC3E}">
        <p14:creationId xmlns:p14="http://schemas.microsoft.com/office/powerpoint/2010/main" val="342923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7BB916-8208-A1CC-1285-F1005F36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1B1841"/>
                </a:solidFill>
              </a:rPr>
              <a:t>会社概要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9571F113-5D05-439A-AC95-96D407AD3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976703"/>
              </p:ext>
            </p:extLst>
          </p:nvPr>
        </p:nvGraphicFramePr>
        <p:xfrm>
          <a:off x="633153" y="1705186"/>
          <a:ext cx="5210695" cy="4775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301">
                  <a:extLst>
                    <a:ext uri="{9D8B030D-6E8A-4147-A177-3AD203B41FA5}">
                      <a16:colId xmlns:a16="http://schemas.microsoft.com/office/drawing/2014/main" val="3801903652"/>
                    </a:ext>
                  </a:extLst>
                </a:gridCol>
                <a:gridCol w="3994394">
                  <a:extLst>
                    <a:ext uri="{9D8B030D-6E8A-4147-A177-3AD203B41FA5}">
                      <a16:colId xmlns:a16="http://schemas.microsoft.com/office/drawing/2014/main" val="3480423921"/>
                    </a:ext>
                  </a:extLst>
                </a:gridCol>
              </a:tblGrid>
              <a:tr h="795855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2000" b="1" dirty="0">
                          <a:solidFill>
                            <a:srgbClr val="1B1841"/>
                          </a:solidFill>
                          <a:latin typeface="+mn-ea"/>
                          <a:ea typeface="+mn-ea"/>
                        </a:rPr>
                        <a:t>会社名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1" dirty="0">
                          <a:solidFill>
                            <a:srgbClr val="1B1841"/>
                          </a:solidFill>
                          <a:latin typeface="+mn-ea"/>
                          <a:ea typeface="+mn-ea"/>
                        </a:rPr>
                        <a:t>○○○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38085"/>
                  </a:ext>
                </a:extLst>
              </a:tr>
              <a:tr h="795855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2000" b="1" dirty="0">
                          <a:solidFill>
                            <a:srgbClr val="1B1841"/>
                          </a:solidFill>
                          <a:latin typeface="+mn-ea"/>
                          <a:ea typeface="+mn-ea"/>
                        </a:rPr>
                        <a:t>所在地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1" dirty="0">
                          <a:solidFill>
                            <a:srgbClr val="1B1841"/>
                          </a:solidFill>
                          <a:latin typeface="+mn-ea"/>
                          <a:ea typeface="+mn-ea"/>
                        </a:rPr>
                        <a:t>○○○○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514586"/>
                  </a:ext>
                </a:extLst>
              </a:tr>
              <a:tr h="795855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2000" b="1" dirty="0">
                          <a:solidFill>
                            <a:srgbClr val="1B1841"/>
                          </a:solidFill>
                          <a:latin typeface="+mn-ea"/>
                          <a:ea typeface="+mn-ea"/>
                        </a:rPr>
                        <a:t>設立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1" dirty="0">
                          <a:solidFill>
                            <a:srgbClr val="1B1841"/>
                          </a:solidFill>
                          <a:latin typeface="+mn-ea"/>
                          <a:ea typeface="+mn-ea"/>
                        </a:rPr>
                        <a:t>○○年○○月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415297"/>
                  </a:ext>
                </a:extLst>
              </a:tr>
              <a:tr h="795855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2000" b="1" dirty="0">
                          <a:solidFill>
                            <a:srgbClr val="1B1841"/>
                          </a:solidFill>
                          <a:latin typeface="+mn-ea"/>
                          <a:ea typeface="+mn-ea"/>
                        </a:rPr>
                        <a:t>代表者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1" dirty="0">
                          <a:solidFill>
                            <a:srgbClr val="1B1841"/>
                          </a:solidFill>
                          <a:latin typeface="+mn-ea"/>
                          <a:ea typeface="+mn-ea"/>
                        </a:rPr>
                        <a:t>○○　○○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700002"/>
                  </a:ext>
                </a:extLst>
              </a:tr>
              <a:tr h="795855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2000" b="1" dirty="0">
                          <a:solidFill>
                            <a:srgbClr val="1B1841"/>
                          </a:solidFill>
                          <a:latin typeface="+mn-ea"/>
                          <a:ea typeface="+mn-ea"/>
                        </a:rPr>
                        <a:t>資本金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1" dirty="0">
                          <a:solidFill>
                            <a:srgbClr val="1B1841"/>
                          </a:solidFill>
                          <a:latin typeface="+mn-ea"/>
                          <a:ea typeface="+mn-ea"/>
                        </a:rPr>
                        <a:t>○○万円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796224"/>
                  </a:ext>
                </a:extLst>
              </a:tr>
              <a:tr h="795855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2000" b="1" dirty="0">
                          <a:solidFill>
                            <a:srgbClr val="1B1841"/>
                          </a:solidFill>
                          <a:latin typeface="+mn-ea"/>
                          <a:ea typeface="+mn-ea"/>
                        </a:rPr>
                        <a:t>従業員数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1" dirty="0">
                          <a:solidFill>
                            <a:srgbClr val="1B1841"/>
                          </a:solidFill>
                          <a:latin typeface="+mn-ea"/>
                          <a:ea typeface="+mn-ea"/>
                        </a:rPr>
                        <a:t>○○名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91273"/>
                  </a:ext>
                </a:extLst>
              </a:tr>
            </a:tbl>
          </a:graphicData>
        </a:graphic>
      </p:graphicFrame>
      <p:sp>
        <p:nvSpPr>
          <p:cNvPr id="6" name="タイトル 1">
            <a:extLst>
              <a:ext uri="{FF2B5EF4-FFF2-40B4-BE49-F238E27FC236}">
                <a16:creationId xmlns:a16="http://schemas.microsoft.com/office/drawing/2014/main" id="{59083B90-2AEA-1385-58B3-63FEA6A4E24B}"/>
              </a:ext>
            </a:extLst>
          </p:cNvPr>
          <p:cNvSpPr txBox="1">
            <a:spLocks/>
          </p:cNvSpPr>
          <p:nvPr/>
        </p:nvSpPr>
        <p:spPr>
          <a:xfrm>
            <a:off x="633153" y="1157344"/>
            <a:ext cx="5462847" cy="54784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sz="3200" b="1" dirty="0">
                <a:solidFill>
                  <a:srgbClr val="1B1841"/>
                </a:solidFill>
                <a:latin typeface="+mn-ea"/>
                <a:ea typeface="+mn-ea"/>
              </a:rPr>
              <a:t>基本情報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1C4CE688-74C6-9148-8C09-BAA9E2CF5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141505"/>
              </p:ext>
            </p:extLst>
          </p:nvPr>
        </p:nvGraphicFramePr>
        <p:xfrm>
          <a:off x="6348153" y="1705186"/>
          <a:ext cx="5210694" cy="795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694">
                  <a:extLst>
                    <a:ext uri="{9D8B030D-6E8A-4147-A177-3AD203B41FA5}">
                      <a16:colId xmlns:a16="http://schemas.microsoft.com/office/drawing/2014/main" val="3801903652"/>
                    </a:ext>
                  </a:extLst>
                </a:gridCol>
              </a:tblGrid>
              <a:tr h="79585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1" dirty="0">
                          <a:solidFill>
                            <a:srgbClr val="1B1841"/>
                          </a:solidFill>
                          <a:latin typeface="+mn-ea"/>
                          <a:ea typeface="+mn-ea"/>
                        </a:rPr>
                        <a:t>○○○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38085"/>
                  </a:ext>
                </a:extLst>
              </a:tr>
            </a:tbl>
          </a:graphicData>
        </a:graphic>
      </p:graphicFrame>
      <p:sp>
        <p:nvSpPr>
          <p:cNvPr id="8" name="タイトル 1">
            <a:extLst>
              <a:ext uri="{FF2B5EF4-FFF2-40B4-BE49-F238E27FC236}">
                <a16:creationId xmlns:a16="http://schemas.microsoft.com/office/drawing/2014/main" id="{6125382A-9A17-0A25-E356-6E85B1FFE2A5}"/>
              </a:ext>
            </a:extLst>
          </p:cNvPr>
          <p:cNvSpPr txBox="1">
            <a:spLocks/>
          </p:cNvSpPr>
          <p:nvPr/>
        </p:nvSpPr>
        <p:spPr>
          <a:xfrm>
            <a:off x="6348153" y="1157344"/>
            <a:ext cx="5462847" cy="54784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sz="3200" b="1" dirty="0">
                <a:solidFill>
                  <a:srgbClr val="1B1841"/>
                </a:solidFill>
                <a:latin typeface="+mn-ea"/>
                <a:ea typeface="+mn-ea"/>
              </a:rPr>
              <a:t>事業内容</a:t>
            </a:r>
          </a:p>
        </p:txBody>
      </p:sp>
    </p:spTree>
    <p:extLst>
      <p:ext uri="{BB962C8B-B14F-4D97-AF65-F5344CB8AC3E}">
        <p14:creationId xmlns:p14="http://schemas.microsoft.com/office/powerpoint/2010/main" val="420643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875060-D6DE-6B96-BA70-84C8A11E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事業概要・コンセプト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B9B31BB-AEC7-33B8-7B14-9E94DAD803F4}"/>
              </a:ext>
            </a:extLst>
          </p:cNvPr>
          <p:cNvGrpSpPr/>
          <p:nvPr/>
        </p:nvGrpSpPr>
        <p:grpSpPr>
          <a:xfrm>
            <a:off x="718930" y="5538334"/>
            <a:ext cx="10754139" cy="1001614"/>
            <a:chOff x="718930" y="1172817"/>
            <a:chExt cx="10754139" cy="815009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68BA382-3969-37B2-C558-473AD6E44BB9}"/>
                </a:ext>
              </a:extLst>
            </p:cNvPr>
            <p:cNvSpPr/>
            <p:nvPr/>
          </p:nvSpPr>
          <p:spPr>
            <a:xfrm>
              <a:off x="3160643" y="1172817"/>
              <a:ext cx="8312426" cy="81500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1B18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>
                  <a:solidFill>
                    <a:srgbClr val="1B1841"/>
                  </a:solidFill>
                </a:rPr>
                <a:t>○○○</a:t>
              </a: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34D2F532-037B-0168-F698-325E62B93885}"/>
                </a:ext>
              </a:extLst>
            </p:cNvPr>
            <p:cNvSpPr/>
            <p:nvPr/>
          </p:nvSpPr>
          <p:spPr>
            <a:xfrm>
              <a:off x="718930" y="1172817"/>
              <a:ext cx="2441713" cy="815009"/>
            </a:xfrm>
            <a:prstGeom prst="rect">
              <a:avLst/>
            </a:prstGeom>
            <a:solidFill>
              <a:srgbClr val="1B1841"/>
            </a:solidFill>
            <a:ln w="38100">
              <a:solidFill>
                <a:srgbClr val="1B18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/>
                <a:t>コンセプト</a:t>
              </a:r>
            </a:p>
          </p:txBody>
        </p: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C20F9E3B-D68F-4C1F-9B74-92903F2E8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450" y="1180877"/>
            <a:ext cx="5985619" cy="397482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A988900-78FE-7FE8-7E3D-6018B0AD3C12}"/>
              </a:ext>
            </a:extLst>
          </p:cNvPr>
          <p:cNvSpPr txBox="1"/>
          <p:nvPr/>
        </p:nvSpPr>
        <p:spPr>
          <a:xfrm>
            <a:off x="718930" y="1216632"/>
            <a:ext cx="417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見出し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3A81494-E98F-A9DC-92B1-096F1F98C9D9}"/>
              </a:ext>
            </a:extLst>
          </p:cNvPr>
          <p:cNvSpPr txBox="1"/>
          <p:nvPr/>
        </p:nvSpPr>
        <p:spPr>
          <a:xfrm>
            <a:off x="718930" y="2143487"/>
            <a:ext cx="417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説明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92904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9BD4A2-AFA7-9A42-6FE1-04721313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競合分析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5888696-6DFC-FED3-08AE-6FE9C1963B70}"/>
              </a:ext>
            </a:extLst>
          </p:cNvPr>
          <p:cNvSpPr/>
          <p:nvPr/>
        </p:nvSpPr>
        <p:spPr>
          <a:xfrm>
            <a:off x="718930" y="1689910"/>
            <a:ext cx="3304209" cy="4572000"/>
          </a:xfrm>
          <a:prstGeom prst="rect">
            <a:avLst/>
          </a:prstGeom>
          <a:solidFill>
            <a:schemeClr val="bg1"/>
          </a:solidFill>
          <a:ln>
            <a:solidFill>
              <a:srgbClr val="1B18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3139273-4005-9775-7892-F66533BA38B4}"/>
              </a:ext>
            </a:extLst>
          </p:cNvPr>
          <p:cNvSpPr/>
          <p:nvPr/>
        </p:nvSpPr>
        <p:spPr>
          <a:xfrm>
            <a:off x="4443895" y="1689910"/>
            <a:ext cx="3304209" cy="4572000"/>
          </a:xfrm>
          <a:prstGeom prst="rect">
            <a:avLst/>
          </a:prstGeom>
          <a:solidFill>
            <a:schemeClr val="bg1"/>
          </a:solidFill>
          <a:ln>
            <a:solidFill>
              <a:srgbClr val="1B18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FFD95AB-BD78-9C08-9354-C31C31013F07}"/>
              </a:ext>
            </a:extLst>
          </p:cNvPr>
          <p:cNvSpPr/>
          <p:nvPr/>
        </p:nvSpPr>
        <p:spPr>
          <a:xfrm>
            <a:off x="8168860" y="1689910"/>
            <a:ext cx="3304209" cy="4572000"/>
          </a:xfrm>
          <a:prstGeom prst="rect">
            <a:avLst/>
          </a:prstGeom>
          <a:solidFill>
            <a:schemeClr val="bg1"/>
          </a:solidFill>
          <a:ln>
            <a:solidFill>
              <a:srgbClr val="1B18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32D4E00-158A-1130-2DC5-211014E2C803}"/>
              </a:ext>
            </a:extLst>
          </p:cNvPr>
          <p:cNvSpPr/>
          <p:nvPr/>
        </p:nvSpPr>
        <p:spPr>
          <a:xfrm>
            <a:off x="1744868" y="1425801"/>
            <a:ext cx="1252331" cy="536989"/>
          </a:xfrm>
          <a:prstGeom prst="roundRect">
            <a:avLst>
              <a:gd name="adj" fmla="val 8389"/>
            </a:avLst>
          </a:prstGeom>
          <a:solidFill>
            <a:srgbClr val="1B1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01</a:t>
            </a:r>
            <a:endParaRPr kumimoji="1" lang="ja-JP" altLang="en-US" sz="3200" b="1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688ADEB-4EAD-08EC-0F0A-98DD967B3D6E}"/>
              </a:ext>
            </a:extLst>
          </p:cNvPr>
          <p:cNvSpPr/>
          <p:nvPr/>
        </p:nvSpPr>
        <p:spPr>
          <a:xfrm>
            <a:off x="5469833" y="1425801"/>
            <a:ext cx="1252331" cy="536989"/>
          </a:xfrm>
          <a:prstGeom prst="roundRect">
            <a:avLst>
              <a:gd name="adj" fmla="val 8389"/>
            </a:avLst>
          </a:prstGeom>
          <a:solidFill>
            <a:srgbClr val="1B1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02</a:t>
            </a:r>
            <a:endParaRPr kumimoji="1" lang="ja-JP" altLang="en-US" sz="3200" b="1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20CF0216-22D1-5FFD-AC88-C0EFED2214F6}"/>
              </a:ext>
            </a:extLst>
          </p:cNvPr>
          <p:cNvSpPr/>
          <p:nvPr/>
        </p:nvSpPr>
        <p:spPr>
          <a:xfrm>
            <a:off x="9194798" y="1425801"/>
            <a:ext cx="1252331" cy="536989"/>
          </a:xfrm>
          <a:prstGeom prst="roundRect">
            <a:avLst>
              <a:gd name="adj" fmla="val 8389"/>
            </a:avLst>
          </a:prstGeom>
          <a:solidFill>
            <a:srgbClr val="1B1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03</a:t>
            </a:r>
            <a:endParaRPr kumimoji="1" lang="ja-JP" altLang="en-US" sz="32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945AC7-D488-AEEF-2324-9C47581D869C}"/>
              </a:ext>
            </a:extLst>
          </p:cNvPr>
          <p:cNvSpPr txBox="1"/>
          <p:nvPr/>
        </p:nvSpPr>
        <p:spPr>
          <a:xfrm>
            <a:off x="1004628" y="2347640"/>
            <a:ext cx="273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○○○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1EA3699-8A7F-D202-B8BB-34CE8515C914}"/>
              </a:ext>
            </a:extLst>
          </p:cNvPr>
          <p:cNvSpPr txBox="1"/>
          <p:nvPr/>
        </p:nvSpPr>
        <p:spPr>
          <a:xfrm>
            <a:off x="4729593" y="2347640"/>
            <a:ext cx="273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○○○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AC6C665-8329-C4D0-8CFA-1D755F71BB49}"/>
              </a:ext>
            </a:extLst>
          </p:cNvPr>
          <p:cNvSpPr txBox="1"/>
          <p:nvPr/>
        </p:nvSpPr>
        <p:spPr>
          <a:xfrm>
            <a:off x="8454558" y="2347640"/>
            <a:ext cx="273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○○○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48FD97F-F6A5-D149-76FD-C35CE0CDDAB0}"/>
              </a:ext>
            </a:extLst>
          </p:cNvPr>
          <p:cNvSpPr txBox="1"/>
          <p:nvPr/>
        </p:nvSpPr>
        <p:spPr>
          <a:xfrm>
            <a:off x="593518" y="3175973"/>
            <a:ext cx="102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強み</a:t>
            </a:r>
            <a:endParaRPr kumimoji="1" lang="ja-JP" altLang="en-US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15B214A-3D00-281E-B5C2-484FDEC1B6FE}"/>
              </a:ext>
            </a:extLst>
          </p:cNvPr>
          <p:cNvSpPr txBox="1"/>
          <p:nvPr/>
        </p:nvSpPr>
        <p:spPr>
          <a:xfrm>
            <a:off x="593518" y="4757720"/>
            <a:ext cx="102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弱み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6F0FA95-51C5-3931-9F97-292D829C4798}"/>
              </a:ext>
            </a:extLst>
          </p:cNvPr>
          <p:cNvCxnSpPr>
            <a:cxnSpLocks/>
          </p:cNvCxnSpPr>
          <p:nvPr/>
        </p:nvCxnSpPr>
        <p:spPr>
          <a:xfrm>
            <a:off x="794436" y="3545305"/>
            <a:ext cx="3153189" cy="0"/>
          </a:xfrm>
          <a:prstGeom prst="line">
            <a:avLst/>
          </a:prstGeom>
          <a:ln w="28575" cap="rnd">
            <a:solidFill>
              <a:srgbClr val="1B184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C11A261-6E19-21FF-8C0D-DE95182C497B}"/>
              </a:ext>
            </a:extLst>
          </p:cNvPr>
          <p:cNvCxnSpPr>
            <a:cxnSpLocks/>
          </p:cNvCxnSpPr>
          <p:nvPr/>
        </p:nvCxnSpPr>
        <p:spPr>
          <a:xfrm>
            <a:off x="794436" y="5127052"/>
            <a:ext cx="3153189" cy="0"/>
          </a:xfrm>
          <a:prstGeom prst="line">
            <a:avLst/>
          </a:prstGeom>
          <a:ln w="28575" cap="rnd">
            <a:solidFill>
              <a:srgbClr val="1B184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352C5EC-7CE1-664C-CE94-E04B19668DEC}"/>
              </a:ext>
            </a:extLst>
          </p:cNvPr>
          <p:cNvSpPr txBox="1"/>
          <p:nvPr/>
        </p:nvSpPr>
        <p:spPr>
          <a:xfrm>
            <a:off x="4318487" y="3175973"/>
            <a:ext cx="102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強み</a:t>
            </a:r>
            <a:endParaRPr kumimoji="1" lang="ja-JP" altLang="en-US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510E56B-3FE3-6BEC-622B-629D97F17676}"/>
              </a:ext>
            </a:extLst>
          </p:cNvPr>
          <p:cNvSpPr txBox="1"/>
          <p:nvPr/>
        </p:nvSpPr>
        <p:spPr>
          <a:xfrm>
            <a:off x="4318487" y="4757720"/>
            <a:ext cx="102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弱み</a:t>
            </a: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D5C7A19-BAD3-BDED-4AE3-AC841EBFE6C0}"/>
              </a:ext>
            </a:extLst>
          </p:cNvPr>
          <p:cNvCxnSpPr>
            <a:cxnSpLocks/>
          </p:cNvCxnSpPr>
          <p:nvPr/>
        </p:nvCxnSpPr>
        <p:spPr>
          <a:xfrm>
            <a:off x="4519405" y="3545305"/>
            <a:ext cx="3153189" cy="0"/>
          </a:xfrm>
          <a:prstGeom prst="line">
            <a:avLst/>
          </a:prstGeom>
          <a:ln w="28575" cap="rnd">
            <a:solidFill>
              <a:srgbClr val="1B184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DCEC48E-C33D-BDFA-A0F5-356A89C628CF}"/>
              </a:ext>
            </a:extLst>
          </p:cNvPr>
          <p:cNvCxnSpPr>
            <a:cxnSpLocks/>
          </p:cNvCxnSpPr>
          <p:nvPr/>
        </p:nvCxnSpPr>
        <p:spPr>
          <a:xfrm>
            <a:off x="4519405" y="5127052"/>
            <a:ext cx="3153189" cy="0"/>
          </a:xfrm>
          <a:prstGeom prst="line">
            <a:avLst/>
          </a:prstGeom>
          <a:ln w="28575" cap="rnd">
            <a:solidFill>
              <a:srgbClr val="1B184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E1130D0-6B53-742D-D321-879B32A9A370}"/>
              </a:ext>
            </a:extLst>
          </p:cNvPr>
          <p:cNvSpPr txBox="1"/>
          <p:nvPr/>
        </p:nvSpPr>
        <p:spPr>
          <a:xfrm>
            <a:off x="8043457" y="3175973"/>
            <a:ext cx="102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強み</a:t>
            </a:r>
            <a:endParaRPr kumimoji="1" lang="ja-JP" altLang="en-US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77AD90F-18C8-14BE-17D5-3F560DF6D590}"/>
              </a:ext>
            </a:extLst>
          </p:cNvPr>
          <p:cNvSpPr txBox="1"/>
          <p:nvPr/>
        </p:nvSpPr>
        <p:spPr>
          <a:xfrm>
            <a:off x="8043457" y="4757720"/>
            <a:ext cx="102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弱み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0487552-6094-A6E4-2DAA-523AE971BF9F}"/>
              </a:ext>
            </a:extLst>
          </p:cNvPr>
          <p:cNvCxnSpPr>
            <a:cxnSpLocks/>
          </p:cNvCxnSpPr>
          <p:nvPr/>
        </p:nvCxnSpPr>
        <p:spPr>
          <a:xfrm>
            <a:off x="8244375" y="3545305"/>
            <a:ext cx="3153189" cy="0"/>
          </a:xfrm>
          <a:prstGeom prst="line">
            <a:avLst/>
          </a:prstGeom>
          <a:ln w="28575" cap="rnd">
            <a:solidFill>
              <a:srgbClr val="1B184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809BF4E-FBB6-69FA-71F7-70A74FC02A9F}"/>
              </a:ext>
            </a:extLst>
          </p:cNvPr>
          <p:cNvCxnSpPr>
            <a:cxnSpLocks/>
          </p:cNvCxnSpPr>
          <p:nvPr/>
        </p:nvCxnSpPr>
        <p:spPr>
          <a:xfrm>
            <a:off x="8244375" y="5127052"/>
            <a:ext cx="3153189" cy="0"/>
          </a:xfrm>
          <a:prstGeom prst="line">
            <a:avLst/>
          </a:prstGeom>
          <a:ln w="28575" cap="rnd">
            <a:solidFill>
              <a:srgbClr val="1B184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90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67AF-5C78-C06E-AF64-6DDDFEA0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収益予測</a:t>
            </a:r>
            <a:endParaRPr kumimoji="1" lang="ja-JP" altLang="en-US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FD09B838-46A8-B605-EE7F-8D963101E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1332397"/>
              </p:ext>
            </p:extLst>
          </p:nvPr>
        </p:nvGraphicFramePr>
        <p:xfrm>
          <a:off x="355930" y="1193800"/>
          <a:ext cx="11480140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606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E08168-0D00-BD02-56BC-56ED7007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2E131C1-B5A5-9140-2AE1-F88318344E44}"/>
              </a:ext>
            </a:extLst>
          </p:cNvPr>
          <p:cNvGrpSpPr/>
          <p:nvPr/>
        </p:nvGrpSpPr>
        <p:grpSpPr>
          <a:xfrm>
            <a:off x="1028698" y="1327150"/>
            <a:ext cx="9784775" cy="1347580"/>
            <a:chOff x="730525" y="1276350"/>
            <a:chExt cx="9784775" cy="1347580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7A4822F-E529-FD80-DAB9-1CF85592D6B6}"/>
                </a:ext>
              </a:extLst>
            </p:cNvPr>
            <p:cNvSpPr/>
            <p:nvPr/>
          </p:nvSpPr>
          <p:spPr>
            <a:xfrm>
              <a:off x="730527" y="1276350"/>
              <a:ext cx="9784773" cy="13475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22F68E25-BCD7-3541-2FD7-66CF18AB51BC}"/>
                </a:ext>
              </a:extLst>
            </p:cNvPr>
            <p:cNvSpPr/>
            <p:nvPr/>
          </p:nvSpPr>
          <p:spPr>
            <a:xfrm>
              <a:off x="730525" y="1281426"/>
              <a:ext cx="173601" cy="1342503"/>
            </a:xfrm>
            <a:prstGeom prst="rect">
              <a:avLst/>
            </a:prstGeom>
            <a:solidFill>
              <a:srgbClr val="1B1841"/>
            </a:solidFill>
            <a:ln>
              <a:solidFill>
                <a:srgbClr val="1B18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ADAC267-47D8-B5AC-8978-BFCA00553E75}"/>
              </a:ext>
            </a:extLst>
          </p:cNvPr>
          <p:cNvGrpSpPr/>
          <p:nvPr/>
        </p:nvGrpSpPr>
        <p:grpSpPr>
          <a:xfrm>
            <a:off x="1028698" y="3142904"/>
            <a:ext cx="9784773" cy="1347581"/>
            <a:chOff x="730525" y="3092104"/>
            <a:chExt cx="9784773" cy="1347581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2F71AA7-E47A-4295-A924-857FAA4B280D}"/>
                </a:ext>
              </a:extLst>
            </p:cNvPr>
            <p:cNvSpPr/>
            <p:nvPr/>
          </p:nvSpPr>
          <p:spPr>
            <a:xfrm>
              <a:off x="730525" y="3092105"/>
              <a:ext cx="9784773" cy="13475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3FF7E76-3ED3-BC7C-CACB-17D0E229673D}"/>
                </a:ext>
              </a:extLst>
            </p:cNvPr>
            <p:cNvSpPr/>
            <p:nvPr/>
          </p:nvSpPr>
          <p:spPr>
            <a:xfrm>
              <a:off x="730525" y="3092104"/>
              <a:ext cx="173601" cy="1342503"/>
            </a:xfrm>
            <a:prstGeom prst="rect">
              <a:avLst/>
            </a:prstGeom>
            <a:solidFill>
              <a:srgbClr val="1B1841"/>
            </a:solidFill>
            <a:ln>
              <a:solidFill>
                <a:srgbClr val="1B18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CA2596D-5254-F014-47F9-282B43738121}"/>
              </a:ext>
            </a:extLst>
          </p:cNvPr>
          <p:cNvGrpSpPr/>
          <p:nvPr/>
        </p:nvGrpSpPr>
        <p:grpSpPr>
          <a:xfrm>
            <a:off x="1028698" y="4953582"/>
            <a:ext cx="9784774" cy="1352658"/>
            <a:chOff x="730525" y="4902782"/>
            <a:chExt cx="9784774" cy="1352658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3BA37AAA-B170-7395-2844-06FA94F3D82A}"/>
                </a:ext>
              </a:extLst>
            </p:cNvPr>
            <p:cNvSpPr/>
            <p:nvPr/>
          </p:nvSpPr>
          <p:spPr>
            <a:xfrm>
              <a:off x="730526" y="4907860"/>
              <a:ext cx="9784773" cy="13475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D053D071-1EA3-12C3-307D-60CF6BA549B0}"/>
                </a:ext>
              </a:extLst>
            </p:cNvPr>
            <p:cNvSpPr/>
            <p:nvPr/>
          </p:nvSpPr>
          <p:spPr>
            <a:xfrm>
              <a:off x="730525" y="4902782"/>
              <a:ext cx="173601" cy="1342503"/>
            </a:xfrm>
            <a:prstGeom prst="rect">
              <a:avLst/>
            </a:prstGeom>
            <a:solidFill>
              <a:srgbClr val="1B1841"/>
            </a:solidFill>
            <a:ln>
              <a:solidFill>
                <a:srgbClr val="1B18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楕円 15">
            <a:extLst>
              <a:ext uri="{FF2B5EF4-FFF2-40B4-BE49-F238E27FC236}">
                <a16:creationId xmlns:a16="http://schemas.microsoft.com/office/drawing/2014/main" id="{A3F6DBB7-4A6C-976E-09A4-CE5A3F56C014}"/>
              </a:ext>
            </a:extLst>
          </p:cNvPr>
          <p:cNvSpPr/>
          <p:nvPr/>
        </p:nvSpPr>
        <p:spPr>
          <a:xfrm>
            <a:off x="1496060" y="1586940"/>
            <a:ext cx="828000" cy="828000"/>
          </a:xfrm>
          <a:prstGeom prst="ellipse">
            <a:avLst/>
          </a:prstGeom>
          <a:solidFill>
            <a:srgbClr val="1B1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1</a:t>
            </a:r>
            <a:endParaRPr kumimoji="1" lang="ja-JP" altLang="en-US" sz="48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6878D27D-DCDF-0DF9-C5BD-173BCE9F22C0}"/>
              </a:ext>
            </a:extLst>
          </p:cNvPr>
          <p:cNvSpPr/>
          <p:nvPr/>
        </p:nvSpPr>
        <p:spPr>
          <a:xfrm>
            <a:off x="1496060" y="3400155"/>
            <a:ext cx="828000" cy="828000"/>
          </a:xfrm>
          <a:prstGeom prst="ellipse">
            <a:avLst/>
          </a:prstGeom>
          <a:solidFill>
            <a:srgbClr val="1B1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2</a:t>
            </a:r>
            <a:endParaRPr kumimoji="1" lang="ja-JP" altLang="en-US" sz="48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9CD963A8-D35D-7EF7-F5C5-F6BAE524D01F}"/>
              </a:ext>
            </a:extLst>
          </p:cNvPr>
          <p:cNvSpPr/>
          <p:nvPr/>
        </p:nvSpPr>
        <p:spPr>
          <a:xfrm>
            <a:off x="1496060" y="5218450"/>
            <a:ext cx="828000" cy="828000"/>
          </a:xfrm>
          <a:prstGeom prst="ellipse">
            <a:avLst/>
          </a:prstGeom>
          <a:solidFill>
            <a:srgbClr val="1B1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3</a:t>
            </a:r>
            <a:endParaRPr kumimoji="1" lang="ja-JP" altLang="en-US" sz="48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F74141F-B16A-EF9A-2A0D-2B5AB93030F4}"/>
              </a:ext>
            </a:extLst>
          </p:cNvPr>
          <p:cNvSpPr txBox="1"/>
          <p:nvPr/>
        </p:nvSpPr>
        <p:spPr>
          <a:xfrm>
            <a:off x="2524579" y="1557641"/>
            <a:ext cx="7649028" cy="89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1B1841"/>
                </a:solidFill>
              </a:rPr>
              <a:t>見出し</a:t>
            </a:r>
            <a:endParaRPr kumimoji="1" lang="en-US" altLang="ja-JP" sz="3200" b="1" dirty="0">
              <a:solidFill>
                <a:srgbClr val="1B1841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1B1841"/>
                </a:solidFill>
              </a:rPr>
              <a:t>説明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4DAC352-DB0D-A438-0552-CE668F7BB8F2}"/>
              </a:ext>
            </a:extLst>
          </p:cNvPr>
          <p:cNvSpPr txBox="1"/>
          <p:nvPr/>
        </p:nvSpPr>
        <p:spPr>
          <a:xfrm>
            <a:off x="2524579" y="3364609"/>
            <a:ext cx="7649028" cy="89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1B1841"/>
                </a:solidFill>
              </a:rPr>
              <a:t>見出し</a:t>
            </a:r>
            <a:endParaRPr kumimoji="1" lang="en-US" altLang="ja-JP" sz="3200" b="1" dirty="0">
              <a:solidFill>
                <a:srgbClr val="1B1841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1B1841"/>
                </a:solidFill>
              </a:rPr>
              <a:t>説明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5713A5A-A78A-1C42-E57C-C73925262404}"/>
              </a:ext>
            </a:extLst>
          </p:cNvPr>
          <p:cNvSpPr txBox="1"/>
          <p:nvPr/>
        </p:nvSpPr>
        <p:spPr>
          <a:xfrm>
            <a:off x="2524579" y="5182904"/>
            <a:ext cx="7649028" cy="89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1B1841"/>
                </a:solidFill>
              </a:rPr>
              <a:t>見出し</a:t>
            </a:r>
            <a:endParaRPr kumimoji="1" lang="en-US" altLang="ja-JP" sz="3200" b="1" dirty="0">
              <a:solidFill>
                <a:srgbClr val="1B1841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1B1841"/>
                </a:solidFill>
              </a:rPr>
              <a:t>説明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18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85</Words>
  <Application>Microsoft Office PowerPoint</Application>
  <PresentationFormat>ワイド画面</PresentationFormat>
  <Paragraphs>49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メイリオ</vt:lpstr>
      <vt:lpstr>游ゴシック</vt:lpstr>
      <vt:lpstr>Arial</vt:lpstr>
      <vt:lpstr>Office テーマ</vt:lpstr>
      <vt:lpstr>PowerPoint プレゼンテーション</vt:lpstr>
      <vt:lpstr>会社概要</vt:lpstr>
      <vt:lpstr>事業概要・コンセプト</vt:lpstr>
      <vt:lpstr>競合分析</vt:lpstr>
      <vt:lpstr>収益予測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ビズ研</dc:creator>
  <cp:lastModifiedBy>ビズ研</cp:lastModifiedBy>
  <cp:revision>13</cp:revision>
  <dcterms:created xsi:type="dcterms:W3CDTF">2024-08-02T07:45:37Z</dcterms:created>
  <dcterms:modified xsi:type="dcterms:W3CDTF">2024-11-11T03:33:26Z</dcterms:modified>
</cp:coreProperties>
</file>