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86C3"/>
    <a:srgbClr val="84ADD6"/>
    <a:srgbClr val="34679A"/>
    <a:srgbClr val="336699"/>
    <a:srgbClr val="60779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42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164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solidFill>
              <a:srgbClr val="34679A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1年目</c:v>
                </c:pt>
                <c:pt idx="1">
                  <c:v>2年目</c:v>
                </c:pt>
                <c:pt idx="2">
                  <c:v>3年目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3B-4B8C-AFFA-9D1B8ECED10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売上原価</c:v>
                </c:pt>
              </c:strCache>
            </c:strRef>
          </c:tx>
          <c:spPr>
            <a:solidFill>
              <a:srgbClr val="84ADD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1年目</c:v>
                </c:pt>
                <c:pt idx="1">
                  <c:v>2年目</c:v>
                </c:pt>
                <c:pt idx="2">
                  <c:v>3年目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3B-4B8C-AFFA-9D1B8ECED10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販売費</c:v>
                </c:pt>
              </c:strCache>
            </c:strRef>
          </c:tx>
          <c:spPr>
            <a:solidFill>
              <a:srgbClr val="4986C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1年目</c:v>
                </c:pt>
                <c:pt idx="1">
                  <c:v>2年目</c:v>
                </c:pt>
                <c:pt idx="2">
                  <c:v>3年目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3B-4B8C-AFFA-9D1B8ECED10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営業利益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1年目</c:v>
                </c:pt>
                <c:pt idx="1">
                  <c:v>2年目</c:v>
                </c:pt>
                <c:pt idx="2">
                  <c:v>3年目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23B-4B8C-AFFA-9D1B8ECED1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8894600"/>
        <c:axId val="509950480"/>
      </c:barChart>
      <c:catAx>
        <c:axId val="418894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09950480"/>
        <c:crosses val="autoZero"/>
        <c:auto val="1"/>
        <c:lblAlgn val="ctr"/>
        <c:lblOffset val="100"/>
        <c:noMultiLvlLbl val="0"/>
      </c:catAx>
      <c:valAx>
        <c:axId val="5099504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8894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453480166394294"/>
          <c:y val="0.92468472898321274"/>
          <c:w val="0.61334897541874667"/>
          <c:h val="6.3532943700824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2B3306-1BE9-3EA2-664D-AB4A8E8E4A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1445688-FA12-E523-E150-D916FF259B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0B5EF8-8EAD-D76F-C15C-1FFD6FA70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09CF5-9323-4584-A5E0-E0D5AE9FB82A}" type="datetimeFigureOut">
              <a:rPr kumimoji="1" lang="ja-JP" altLang="en-US" smtClean="0"/>
              <a:t>2024/11/11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3BB17E-EAC6-B23C-4335-86E6BD59F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CE086F-B92D-E366-B924-7ACA7AD2A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760A6-60B7-46A9-B8CA-B245DF197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92410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5D24EC-A6CB-A6F7-3E35-E996BFF6D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656E274-171C-CDB3-F671-6D34FF2ECC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BDE5AA-FDDF-3733-F05A-E45E9AA1C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09CF5-9323-4584-A5E0-E0D5AE9FB82A}" type="datetimeFigureOut">
              <a:rPr kumimoji="1" lang="ja-JP" altLang="en-US" smtClean="0"/>
              <a:t>2024/11/11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6F4DEC-230E-4769-464A-E39D7EF56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67AF1AC-BB43-8A43-52E7-290CEAA62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760A6-60B7-46A9-B8CA-B245DF197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332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BA3A95E-EB59-A6C4-78C3-B67AE30A55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84AF7A-6E1E-3BA4-E52B-42826C274D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B4492B-2C1C-F25A-0378-7448E2938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09CF5-9323-4584-A5E0-E0D5AE9FB82A}" type="datetimeFigureOut">
              <a:rPr kumimoji="1" lang="ja-JP" altLang="en-US" smtClean="0"/>
              <a:t>2024/11/11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4A2C51-4FD2-5EFA-FBF7-CA148D3A7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DCA1C7-A03E-00E2-16DB-97972CDCB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760A6-60B7-46A9-B8CA-B245DF197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337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FBD7429-A8B5-B7C0-1F13-67CA6592D8DD}"/>
              </a:ext>
            </a:extLst>
          </p:cNvPr>
          <p:cNvSpPr/>
          <p:nvPr userDrawn="1"/>
        </p:nvSpPr>
        <p:spPr>
          <a:xfrm>
            <a:off x="0" y="0"/>
            <a:ext cx="12192000" cy="812800"/>
          </a:xfrm>
          <a:prstGeom prst="rect">
            <a:avLst/>
          </a:prstGeom>
          <a:gradFill flip="none" rotWithShape="1">
            <a:gsLst>
              <a:gs pos="0">
                <a:srgbClr val="336699"/>
              </a:gs>
              <a:gs pos="48000">
                <a:srgbClr val="4986C3"/>
              </a:gs>
              <a:gs pos="100000">
                <a:srgbClr val="336699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0461C71-E862-C9C7-0873-FF69BE327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873" y="136525"/>
            <a:ext cx="10515600" cy="661720"/>
          </a:xfrm>
          <a:noFill/>
        </p:spPr>
        <p:txBody>
          <a:bodyPr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8389ED-8E11-052F-F4AC-03EE14F6E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874" y="1197264"/>
            <a:ext cx="11640126" cy="4992399"/>
          </a:xfrm>
        </p:spPr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22E8A4-AA7F-4BA2-3BD4-8E440A435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09CF5-9323-4584-A5E0-E0D5AE9FB82A}" type="datetimeFigureOut">
              <a:rPr kumimoji="1" lang="ja-JP" altLang="en-US" smtClean="0"/>
              <a:t>2024/11/11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DDFB9B-9429-9F61-1BE8-FB4F8C45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D252DF-40E0-A744-EB0D-3A9ECA6F1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760A6-60B7-46A9-B8CA-B245DF197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5C91466-9345-4356-90FD-BE6D9D461CC4}"/>
              </a:ext>
            </a:extLst>
          </p:cNvPr>
          <p:cNvSpPr/>
          <p:nvPr userDrawn="1"/>
        </p:nvSpPr>
        <p:spPr>
          <a:xfrm>
            <a:off x="0" y="6492874"/>
            <a:ext cx="12192000" cy="365126"/>
          </a:xfrm>
          <a:prstGeom prst="rect">
            <a:avLst/>
          </a:prstGeom>
          <a:gradFill flip="none" rotWithShape="1">
            <a:gsLst>
              <a:gs pos="0">
                <a:srgbClr val="336699"/>
              </a:gs>
              <a:gs pos="48000">
                <a:srgbClr val="4986C3"/>
              </a:gs>
              <a:gs pos="100000">
                <a:srgbClr val="336699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147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FFAFCC-51EA-762D-BB81-BD6FDCDBE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173953C-3E85-7D9D-046A-6CC360581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25276E-1999-81EF-60D8-B8110EFCF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09CF5-9323-4584-A5E0-E0D5AE9FB82A}" type="datetimeFigureOut">
              <a:rPr kumimoji="1" lang="ja-JP" altLang="en-US" smtClean="0"/>
              <a:t>2024/11/11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255C96-BBB0-C448-CD39-30F8C3338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AD12FE-E7F8-7B46-49F4-B6B0B6B17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760A6-60B7-46A9-B8CA-B245DF197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03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A0D0B9-9DDC-FA4C-CEC3-E8C7FD048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A30D6F-D909-B5CC-A711-288B5256CE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34693CD-E35C-6CBE-DFEE-A2064EB972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C62EEA5-D88A-DC71-FC3E-11C233103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09CF5-9323-4584-A5E0-E0D5AE9FB82A}" type="datetimeFigureOut">
              <a:rPr kumimoji="1" lang="ja-JP" altLang="en-US" smtClean="0"/>
              <a:t>2024/11/11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8975FB-4688-B676-D2CB-0D33C3AC2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FC0B3A8-A3DD-5A54-1BB5-672A5B41E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760A6-60B7-46A9-B8CA-B245DF197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986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124E70-E3A8-0383-FA6B-08E557C57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B1A3C3-85E3-6B20-9008-6525A27CF0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D821C78-50CE-4026-61BD-B10B762E8C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972DED4-DF1A-07D7-C7BE-396D27F3FD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7C155BD-1CA8-9EFF-31FE-CA7EFE11D6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23F964B-DC76-D9FB-00BF-EB7D6B1C9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09CF5-9323-4584-A5E0-E0D5AE9FB82A}" type="datetimeFigureOut">
              <a:rPr kumimoji="1" lang="ja-JP" altLang="en-US" smtClean="0"/>
              <a:t>2024/11/11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5892845-C92D-7713-8AF4-BE1FD252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8C98784-8844-351C-BEE8-F41652EF6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760A6-60B7-46A9-B8CA-B245DF197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829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88AB6C-04D3-129B-DC62-2DFBF27A8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568844A-E613-3569-C442-EDA1082DC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09CF5-9323-4584-A5E0-E0D5AE9FB82A}" type="datetimeFigureOut">
              <a:rPr kumimoji="1" lang="ja-JP" altLang="en-US" smtClean="0"/>
              <a:t>2024/11/11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4ADD923-E5A6-A56A-2F87-74D450602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3CD2E14-3980-CD85-2455-9E3513F8D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760A6-60B7-46A9-B8CA-B245DF197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319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A5EBA2D-B753-9196-827E-83BB1D3DE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09CF5-9323-4584-A5E0-E0D5AE9FB82A}" type="datetimeFigureOut">
              <a:rPr kumimoji="1" lang="ja-JP" altLang="en-US" smtClean="0"/>
              <a:t>2024/11/11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FB9464F-9589-E871-985B-271788D11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3840FF6-F89F-0B39-D74B-BEC54D722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760A6-60B7-46A9-B8CA-B245DF197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39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9324F2-D0E4-A561-B79A-B6F731BA4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009AC3-F334-57D7-8F3B-ED265C048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3487D0F-AB2D-7D1A-D46A-8ED9BFC9E6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573BF8-06BC-A418-0708-614A8891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09CF5-9323-4584-A5E0-E0D5AE9FB82A}" type="datetimeFigureOut">
              <a:rPr kumimoji="1" lang="ja-JP" altLang="en-US" smtClean="0"/>
              <a:t>2024/11/11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46220F-5026-77C5-FA61-141C02C9D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D4BBE42-7993-7C7D-F7E3-9A70992A5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760A6-60B7-46A9-B8CA-B245DF197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2170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D82809-4148-CCD3-6733-725746513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53F607D-D7FE-E25B-E16D-2571A49A47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6C3B586-83CB-947D-6DD9-54A5E8B9F1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7E5BE40-4721-BBB7-DE1F-67B24E384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09CF5-9323-4584-A5E0-E0D5AE9FB82A}" type="datetimeFigureOut">
              <a:rPr kumimoji="1" lang="ja-JP" altLang="en-US" smtClean="0"/>
              <a:t>2024/11/11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3B04E6A-DBDC-4D20-B717-7845EA1EC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C02C66-709B-2DD6-C145-B5C35E5C5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760A6-60B7-46A9-B8CA-B245DF197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105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EC1E560-AA43-5A0A-A226-0360D816B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DE706A7-27E9-B965-5DC3-C11A0A8D2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44C057-1D34-D649-C176-03D9B99F42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8D509CF5-9323-4584-A5E0-E0D5AE9FB82A}" type="datetimeFigureOut">
              <a:rPr lang="ja-JP" altLang="en-US" smtClean="0"/>
              <a:pPr/>
              <a:t>2024/11/11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E45DE2-CD61-436A-5B4F-5768015F7B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BC11CD-286F-8142-567E-9AF276C654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0EF760A6-60B7-46A9-B8CA-B245DF19768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8477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>
              <a:lumMod val="65000"/>
              <a:lumOff val="3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>
              <a:lumMod val="65000"/>
              <a:lumOff val="3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>
              <a:lumMod val="65000"/>
              <a:lumOff val="3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>
              <a:lumMod val="65000"/>
              <a:lumOff val="3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>
              <a:lumMod val="65000"/>
              <a:lumOff val="3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>
              <a:lumMod val="65000"/>
              <a:lumOff val="3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「ビル群」の写真">
            <a:extLst>
              <a:ext uri="{FF2B5EF4-FFF2-40B4-BE49-F238E27FC236}">
                <a16:creationId xmlns:a16="http://schemas.microsoft.com/office/drawing/2014/main" id="{242D7FE5-44DB-CA28-8F83-41D79A1AF4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" t="467" r="-203" b="455"/>
          <a:stretch/>
        </p:blipFill>
        <p:spPr bwMode="auto">
          <a:xfrm>
            <a:off x="-3739945" y="-152605"/>
            <a:ext cx="12185855" cy="741761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197D454-B9B7-CD39-6DBE-82EFF6B025C8}"/>
              </a:ext>
            </a:extLst>
          </p:cNvPr>
          <p:cNvSpPr/>
          <p:nvPr/>
        </p:nvSpPr>
        <p:spPr>
          <a:xfrm>
            <a:off x="0" y="-1"/>
            <a:ext cx="9566787" cy="6858000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ローチャート: データ 7">
            <a:extLst>
              <a:ext uri="{FF2B5EF4-FFF2-40B4-BE49-F238E27FC236}">
                <a16:creationId xmlns:a16="http://schemas.microsoft.com/office/drawing/2014/main" id="{352AB313-0955-4F14-D058-131C11FAD291}"/>
              </a:ext>
            </a:extLst>
          </p:cNvPr>
          <p:cNvSpPr/>
          <p:nvPr/>
        </p:nvSpPr>
        <p:spPr>
          <a:xfrm>
            <a:off x="6429477" y="0"/>
            <a:ext cx="7248423" cy="6858000"/>
          </a:xfrm>
          <a:prstGeom prst="flowChartInputOutpu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テキスト ボックス 1031">
            <a:extLst>
              <a:ext uri="{FF2B5EF4-FFF2-40B4-BE49-F238E27FC236}">
                <a16:creationId xmlns:a16="http://schemas.microsoft.com/office/drawing/2014/main" id="{216E9320-8865-5E7E-0637-A69388F8AF6C}"/>
              </a:ext>
            </a:extLst>
          </p:cNvPr>
          <p:cNvSpPr txBox="1"/>
          <p:nvPr/>
        </p:nvSpPr>
        <p:spPr>
          <a:xfrm>
            <a:off x="298801" y="1859339"/>
            <a:ext cx="670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bg1"/>
                </a:solidFill>
              </a:rPr>
              <a:t>事業計画書</a:t>
            </a:r>
          </a:p>
        </p:txBody>
      </p:sp>
      <p:sp>
        <p:nvSpPr>
          <p:cNvPr id="1033" name="テキスト ボックス 1032">
            <a:extLst>
              <a:ext uri="{FF2B5EF4-FFF2-40B4-BE49-F238E27FC236}">
                <a16:creationId xmlns:a16="http://schemas.microsoft.com/office/drawing/2014/main" id="{2C84FAE1-9026-E22A-C746-A72EB756E52F}"/>
              </a:ext>
            </a:extLst>
          </p:cNvPr>
          <p:cNvSpPr txBox="1"/>
          <p:nvPr/>
        </p:nvSpPr>
        <p:spPr>
          <a:xfrm>
            <a:off x="7981627" y="2644170"/>
            <a:ext cx="3767921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LOGO</a:t>
            </a:r>
            <a:endParaRPr kumimoji="1" lang="ja-JP" altLang="en-US" sz="9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035" name="直線コネクタ 1034">
            <a:extLst>
              <a:ext uri="{FF2B5EF4-FFF2-40B4-BE49-F238E27FC236}">
                <a16:creationId xmlns:a16="http://schemas.microsoft.com/office/drawing/2014/main" id="{995A0294-0953-C676-F272-74E491FA07DC}"/>
              </a:ext>
            </a:extLst>
          </p:cNvPr>
          <p:cNvCxnSpPr>
            <a:cxnSpLocks/>
          </p:cNvCxnSpPr>
          <p:nvPr/>
        </p:nvCxnSpPr>
        <p:spPr>
          <a:xfrm>
            <a:off x="436365" y="3429000"/>
            <a:ext cx="648831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7" name="テキスト ボックス 1036">
            <a:extLst>
              <a:ext uri="{FF2B5EF4-FFF2-40B4-BE49-F238E27FC236}">
                <a16:creationId xmlns:a16="http://schemas.microsoft.com/office/drawing/2014/main" id="{0C085E13-FD59-E63D-92BE-27F9FE027641}"/>
              </a:ext>
            </a:extLst>
          </p:cNvPr>
          <p:cNvSpPr txBox="1"/>
          <p:nvPr/>
        </p:nvSpPr>
        <p:spPr>
          <a:xfrm>
            <a:off x="436365" y="3574058"/>
            <a:ext cx="670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>
                <a:solidFill>
                  <a:schemeClr val="bg1"/>
                </a:solidFill>
              </a:rPr>
              <a:t>会社名</a:t>
            </a:r>
          </a:p>
        </p:txBody>
      </p:sp>
      <p:sp>
        <p:nvSpPr>
          <p:cNvPr id="1038" name="テキスト ボックス 1037">
            <a:extLst>
              <a:ext uri="{FF2B5EF4-FFF2-40B4-BE49-F238E27FC236}">
                <a16:creationId xmlns:a16="http://schemas.microsoft.com/office/drawing/2014/main" id="{2AB15B96-0F84-E1AA-9673-7152277CC68D}"/>
              </a:ext>
            </a:extLst>
          </p:cNvPr>
          <p:cNvSpPr txBox="1"/>
          <p:nvPr/>
        </p:nvSpPr>
        <p:spPr>
          <a:xfrm>
            <a:off x="9566787" y="167922"/>
            <a:ext cx="2506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作成日　</a:t>
            </a:r>
            <a:r>
              <a: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2024/08/02</a:t>
            </a:r>
            <a:endParaRPr kumimoji="1" lang="ja-JP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7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F6AFE7-F12D-8B39-64EF-64B4DAD55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会社概要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72BB948D-C378-FBC9-215F-90D2A1139D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948415"/>
              </p:ext>
            </p:extLst>
          </p:nvPr>
        </p:nvGraphicFramePr>
        <p:xfrm>
          <a:off x="431964" y="1145654"/>
          <a:ext cx="11328071" cy="5111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6715">
                  <a:extLst>
                    <a:ext uri="{9D8B030D-6E8A-4147-A177-3AD203B41FA5}">
                      <a16:colId xmlns:a16="http://schemas.microsoft.com/office/drawing/2014/main" val="1989554049"/>
                    </a:ext>
                  </a:extLst>
                </a:gridCol>
                <a:gridCol w="3871248">
                  <a:extLst>
                    <a:ext uri="{9D8B030D-6E8A-4147-A177-3AD203B41FA5}">
                      <a16:colId xmlns:a16="http://schemas.microsoft.com/office/drawing/2014/main" val="2930952140"/>
                    </a:ext>
                  </a:extLst>
                </a:gridCol>
                <a:gridCol w="1846715">
                  <a:extLst>
                    <a:ext uri="{9D8B030D-6E8A-4147-A177-3AD203B41FA5}">
                      <a16:colId xmlns:a16="http://schemas.microsoft.com/office/drawing/2014/main" val="1440077556"/>
                    </a:ext>
                  </a:extLst>
                </a:gridCol>
                <a:gridCol w="3763393">
                  <a:extLst>
                    <a:ext uri="{9D8B030D-6E8A-4147-A177-3AD203B41FA5}">
                      <a16:colId xmlns:a16="http://schemas.microsoft.com/office/drawing/2014/main" val="2363890536"/>
                    </a:ext>
                  </a:extLst>
                </a:gridCol>
              </a:tblGrid>
              <a:tr h="85197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dirty="0">
                          <a:solidFill>
                            <a:srgbClr val="336699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会社名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○○○○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dirty="0">
                          <a:solidFill>
                            <a:srgbClr val="336699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事業内容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179119"/>
                  </a:ext>
                </a:extLst>
              </a:tr>
              <a:tr h="85197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dirty="0">
                          <a:solidFill>
                            <a:srgbClr val="336699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設立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年　　月　　日</a:t>
                      </a:r>
                    </a:p>
                  </a:txBody>
                  <a:tcPr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2400" b="1" dirty="0">
                        <a:solidFill>
                          <a:srgbClr val="336699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888443"/>
                  </a:ext>
                </a:extLst>
              </a:tr>
              <a:tr h="85197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dirty="0">
                          <a:solidFill>
                            <a:srgbClr val="336699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資本金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○○○円</a:t>
                      </a:r>
                    </a:p>
                  </a:txBody>
                  <a:tcPr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2400" b="1" dirty="0">
                        <a:solidFill>
                          <a:srgbClr val="336699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585412"/>
                  </a:ext>
                </a:extLst>
              </a:tr>
              <a:tr h="85197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dirty="0">
                          <a:solidFill>
                            <a:srgbClr val="336699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代表者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　○○</a:t>
                      </a:r>
                    </a:p>
                  </a:txBody>
                  <a:tcPr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2400" b="1" dirty="0">
                        <a:solidFill>
                          <a:srgbClr val="336699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055184"/>
                  </a:ext>
                </a:extLst>
              </a:tr>
              <a:tr h="85197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dirty="0">
                          <a:solidFill>
                            <a:srgbClr val="336699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所在地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○○○○○</a:t>
                      </a:r>
                    </a:p>
                  </a:txBody>
                  <a:tcPr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2400" b="1" dirty="0">
                        <a:solidFill>
                          <a:srgbClr val="336699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157584"/>
                  </a:ext>
                </a:extLst>
              </a:tr>
              <a:tr h="85197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dirty="0">
                          <a:solidFill>
                            <a:srgbClr val="336699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従業員数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○○人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2400" b="1" dirty="0">
                        <a:solidFill>
                          <a:srgbClr val="336699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637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8642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CCE174-B1AC-699D-2351-C71173629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事業内容（主要製品／サービス）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104E077-122F-DB48-BBCE-551462E5CFCC}"/>
              </a:ext>
            </a:extLst>
          </p:cNvPr>
          <p:cNvSpPr/>
          <p:nvPr/>
        </p:nvSpPr>
        <p:spPr>
          <a:xfrm>
            <a:off x="463262" y="1438258"/>
            <a:ext cx="3409950" cy="711610"/>
          </a:xfrm>
          <a:prstGeom prst="roundRect">
            <a:avLst>
              <a:gd name="adj" fmla="val 50000"/>
            </a:avLst>
          </a:prstGeom>
          <a:solidFill>
            <a:srgbClr val="34679A"/>
          </a:solidFill>
          <a:ln>
            <a:solidFill>
              <a:srgbClr val="336699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サービス名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6D517C2A-6238-1B3D-78D0-1AFF04605A46}"/>
              </a:ext>
            </a:extLst>
          </p:cNvPr>
          <p:cNvSpPr/>
          <p:nvPr/>
        </p:nvSpPr>
        <p:spPr>
          <a:xfrm>
            <a:off x="4391025" y="1438258"/>
            <a:ext cx="3409950" cy="711610"/>
          </a:xfrm>
          <a:prstGeom prst="roundRect">
            <a:avLst>
              <a:gd name="adj" fmla="val 50000"/>
            </a:avLst>
          </a:prstGeom>
          <a:solidFill>
            <a:srgbClr val="34679A"/>
          </a:solidFill>
          <a:ln>
            <a:solidFill>
              <a:srgbClr val="336699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サービス名</a:t>
            </a:r>
            <a:endParaRPr kumimoji="1"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9A6F0593-4A14-0DAF-B41E-52079B66EE84}"/>
              </a:ext>
            </a:extLst>
          </p:cNvPr>
          <p:cNvSpPr/>
          <p:nvPr/>
        </p:nvSpPr>
        <p:spPr>
          <a:xfrm>
            <a:off x="8318788" y="1438258"/>
            <a:ext cx="3409950" cy="711610"/>
          </a:xfrm>
          <a:prstGeom prst="roundRect">
            <a:avLst>
              <a:gd name="adj" fmla="val 50000"/>
            </a:avLst>
          </a:prstGeom>
          <a:solidFill>
            <a:srgbClr val="34679A"/>
          </a:solidFill>
          <a:ln>
            <a:solidFill>
              <a:srgbClr val="336699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サービス名</a:t>
            </a:r>
            <a:endParaRPr kumimoji="1"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BA93146-0E2B-FEC0-2A74-67B6697696A9}"/>
              </a:ext>
            </a:extLst>
          </p:cNvPr>
          <p:cNvSpPr txBox="1"/>
          <p:nvPr/>
        </p:nvSpPr>
        <p:spPr>
          <a:xfrm>
            <a:off x="463262" y="2330327"/>
            <a:ext cx="3409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kumimoji="1" lang="ja-JP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説明</a:t>
            </a:r>
            <a:endParaRPr kumimoji="1" lang="en-US" altLang="ja-JP" sz="28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6E1AED2-332D-82FD-1E22-91EF7C8F8A0E}"/>
              </a:ext>
            </a:extLst>
          </p:cNvPr>
          <p:cNvSpPr txBox="1"/>
          <p:nvPr/>
        </p:nvSpPr>
        <p:spPr>
          <a:xfrm>
            <a:off x="4391025" y="2330327"/>
            <a:ext cx="3409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kumimoji="1" lang="ja-JP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説明</a:t>
            </a:r>
            <a:endParaRPr kumimoji="1" lang="en-US" altLang="ja-JP" sz="28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D55CC2B-95D1-BDB4-3161-F3B5C376D853}"/>
              </a:ext>
            </a:extLst>
          </p:cNvPr>
          <p:cNvSpPr txBox="1"/>
          <p:nvPr/>
        </p:nvSpPr>
        <p:spPr>
          <a:xfrm>
            <a:off x="8318788" y="2330327"/>
            <a:ext cx="3409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kumimoji="1" lang="ja-JP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説明</a:t>
            </a:r>
            <a:endParaRPr kumimoji="1" lang="en-US" altLang="ja-JP" sz="28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2956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271BE2-5BBF-9386-38E6-C0E66A327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事業内容（独自の強み）</a:t>
            </a: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4C63FC0D-9F77-2B8B-79CF-890356FBBF6A}"/>
              </a:ext>
            </a:extLst>
          </p:cNvPr>
          <p:cNvGrpSpPr/>
          <p:nvPr/>
        </p:nvGrpSpPr>
        <p:grpSpPr>
          <a:xfrm>
            <a:off x="544616" y="1121230"/>
            <a:ext cx="10834583" cy="1538514"/>
            <a:chOff x="544616" y="1161586"/>
            <a:chExt cx="10834583" cy="1538514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529C9F3C-FF64-0FCB-47D2-14DA52EC7AF7}"/>
                </a:ext>
              </a:extLst>
            </p:cNvPr>
            <p:cNvSpPr/>
            <p:nvPr/>
          </p:nvSpPr>
          <p:spPr>
            <a:xfrm>
              <a:off x="1146628" y="1161586"/>
              <a:ext cx="10232571" cy="153851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楕円 6">
              <a:extLst>
                <a:ext uri="{FF2B5EF4-FFF2-40B4-BE49-F238E27FC236}">
                  <a16:creationId xmlns:a16="http://schemas.microsoft.com/office/drawing/2014/main" id="{581353E5-D9EE-A189-11EC-66C3BA3809A1}"/>
                </a:ext>
              </a:extLst>
            </p:cNvPr>
            <p:cNvSpPr/>
            <p:nvPr/>
          </p:nvSpPr>
          <p:spPr>
            <a:xfrm>
              <a:off x="544616" y="1300843"/>
              <a:ext cx="1260000" cy="1260000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2000"/>
                </a:lnSpc>
              </a:pPr>
              <a:r>
                <a:rPr lang="ja-JP" altLang="en-US" sz="24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強み</a:t>
              </a:r>
              <a:endParaRPr lang="en-US" altLang="ja-JP" sz="24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>
                <a:lnSpc>
                  <a:spcPct val="112000"/>
                </a:lnSpc>
              </a:pPr>
              <a:r>
                <a:rPr kumimoji="1" lang="en-US" altLang="ja-JP" sz="3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01</a:t>
              </a:r>
              <a:endParaRPr kumimoji="1"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42C1AF69-1DF4-BE70-E3BD-CEA154388A50}"/>
              </a:ext>
            </a:extLst>
          </p:cNvPr>
          <p:cNvGrpSpPr/>
          <p:nvPr/>
        </p:nvGrpSpPr>
        <p:grpSpPr>
          <a:xfrm>
            <a:off x="544616" y="2897901"/>
            <a:ext cx="10834583" cy="1538514"/>
            <a:chOff x="544616" y="2897901"/>
            <a:chExt cx="10834583" cy="1538514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1576905F-07A2-26A1-8B90-5DFB4A15D9D3}"/>
                </a:ext>
              </a:extLst>
            </p:cNvPr>
            <p:cNvSpPr/>
            <p:nvPr/>
          </p:nvSpPr>
          <p:spPr>
            <a:xfrm>
              <a:off x="1146628" y="2897901"/>
              <a:ext cx="10232571" cy="153851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5A2A7FE5-3759-D811-FF2F-B4F0C62E0399}"/>
                </a:ext>
              </a:extLst>
            </p:cNvPr>
            <p:cNvSpPr/>
            <p:nvPr/>
          </p:nvSpPr>
          <p:spPr>
            <a:xfrm>
              <a:off x="544616" y="3037158"/>
              <a:ext cx="1260000" cy="1260000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2000"/>
                </a:lnSpc>
              </a:pPr>
              <a:r>
                <a:rPr lang="ja-JP" altLang="en-US" sz="24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強み</a:t>
              </a:r>
              <a:endParaRPr lang="en-US" altLang="ja-JP" sz="24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>
                <a:lnSpc>
                  <a:spcPct val="112000"/>
                </a:lnSpc>
              </a:pPr>
              <a:r>
                <a:rPr kumimoji="1" lang="en-US" altLang="ja-JP" sz="3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02</a:t>
              </a:r>
              <a:endParaRPr kumimoji="1"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E72DA2B2-0717-AFDE-F364-8F954F6AAD13}"/>
              </a:ext>
            </a:extLst>
          </p:cNvPr>
          <p:cNvGrpSpPr/>
          <p:nvPr/>
        </p:nvGrpSpPr>
        <p:grpSpPr>
          <a:xfrm>
            <a:off x="544616" y="4634216"/>
            <a:ext cx="10834583" cy="1538514"/>
            <a:chOff x="544616" y="4634216"/>
            <a:chExt cx="10834583" cy="1538514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A2DD5030-26A9-3C99-A68A-BE0DA11EEF36}"/>
                </a:ext>
              </a:extLst>
            </p:cNvPr>
            <p:cNvSpPr/>
            <p:nvPr/>
          </p:nvSpPr>
          <p:spPr>
            <a:xfrm>
              <a:off x="1146628" y="4634216"/>
              <a:ext cx="10232571" cy="153851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F0B9CAF1-223F-23EF-FEAC-9998691746B7}"/>
                </a:ext>
              </a:extLst>
            </p:cNvPr>
            <p:cNvSpPr/>
            <p:nvPr/>
          </p:nvSpPr>
          <p:spPr>
            <a:xfrm>
              <a:off x="544616" y="4773473"/>
              <a:ext cx="1260000" cy="1260000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2000"/>
                </a:lnSpc>
              </a:pPr>
              <a:r>
                <a:rPr lang="ja-JP" altLang="en-US" sz="24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強み</a:t>
              </a:r>
              <a:endParaRPr lang="en-US" altLang="ja-JP" sz="24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>
                <a:lnSpc>
                  <a:spcPct val="112000"/>
                </a:lnSpc>
              </a:pPr>
              <a:r>
                <a:rPr kumimoji="1" lang="en-US" altLang="ja-JP" sz="3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03</a:t>
              </a:r>
              <a:endParaRPr kumimoji="1"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499B2FE-6323-C360-9A2C-15EEE6A9BEC4}"/>
              </a:ext>
            </a:extLst>
          </p:cNvPr>
          <p:cNvSpPr txBox="1"/>
          <p:nvPr/>
        </p:nvSpPr>
        <p:spPr>
          <a:xfrm>
            <a:off x="1974562" y="1628877"/>
            <a:ext cx="8838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説明</a:t>
            </a:r>
            <a:endParaRPr kumimoji="1" lang="en-US" altLang="ja-JP" sz="28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7152720-19E5-E9D0-9E37-DDA63FBA526C}"/>
              </a:ext>
            </a:extLst>
          </p:cNvPr>
          <p:cNvSpPr txBox="1"/>
          <p:nvPr/>
        </p:nvSpPr>
        <p:spPr>
          <a:xfrm>
            <a:off x="1974562" y="3405548"/>
            <a:ext cx="8838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説明</a:t>
            </a:r>
            <a:endParaRPr kumimoji="1" lang="en-US" altLang="ja-JP" sz="28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636B2D9-8D73-A49E-6172-33A8B088E81A}"/>
              </a:ext>
            </a:extLst>
          </p:cNvPr>
          <p:cNvSpPr txBox="1"/>
          <p:nvPr/>
        </p:nvSpPr>
        <p:spPr>
          <a:xfrm>
            <a:off x="1974562" y="5141863"/>
            <a:ext cx="8838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説明</a:t>
            </a:r>
            <a:endParaRPr kumimoji="1" lang="en-US" altLang="ja-JP" sz="28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6520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0D53ABCB-A10F-7908-3AB6-246E4C1C2987}"/>
              </a:ext>
            </a:extLst>
          </p:cNvPr>
          <p:cNvSpPr/>
          <p:nvPr/>
        </p:nvSpPr>
        <p:spPr>
          <a:xfrm>
            <a:off x="3772907" y="4126280"/>
            <a:ext cx="3638374" cy="1906658"/>
          </a:xfrm>
          <a:prstGeom prst="roundRect">
            <a:avLst>
              <a:gd name="adj" fmla="val 7856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kumimoji="1"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255636C0-A2F8-ABDF-E31E-749C29A4F9A5}"/>
              </a:ext>
            </a:extLst>
          </p:cNvPr>
          <p:cNvSpPr/>
          <p:nvPr/>
        </p:nvSpPr>
        <p:spPr>
          <a:xfrm>
            <a:off x="3772907" y="2719065"/>
            <a:ext cx="7462958" cy="1177535"/>
          </a:xfrm>
          <a:prstGeom prst="roundRect">
            <a:avLst>
              <a:gd name="adj" fmla="val 7856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kumimoji="1"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FBC90EEF-1F48-F0CC-A3A7-4BF1AB61B4CA}"/>
              </a:ext>
            </a:extLst>
          </p:cNvPr>
          <p:cNvSpPr/>
          <p:nvPr/>
        </p:nvSpPr>
        <p:spPr>
          <a:xfrm>
            <a:off x="3772907" y="1321410"/>
            <a:ext cx="7462958" cy="1177535"/>
          </a:xfrm>
          <a:prstGeom prst="roundRect">
            <a:avLst>
              <a:gd name="adj" fmla="val 7856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kumimoji="1"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9E31991-6399-0846-4C1F-939F19D2C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市場</a:t>
            </a:r>
            <a:r>
              <a:rPr kumimoji="1" lang="ja-JP" altLang="en-US" dirty="0"/>
              <a:t>分析（市場規模と成長率）</a:t>
            </a:r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6B30AC5A-6F8E-0689-D645-AA051B610CFC}"/>
              </a:ext>
            </a:extLst>
          </p:cNvPr>
          <p:cNvSpPr txBox="1">
            <a:spLocks/>
          </p:cNvSpPr>
          <p:nvPr/>
        </p:nvSpPr>
        <p:spPr>
          <a:xfrm>
            <a:off x="4002339" y="1525456"/>
            <a:ext cx="5656668" cy="76944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ja-JP" altLang="en-US" sz="4400" b="1" dirty="0"/>
              <a:t>○○</a:t>
            </a:r>
            <a:r>
              <a:rPr lang="ja-JP" altLang="en-US" sz="2400" b="1" dirty="0"/>
              <a:t>円　（</a:t>
            </a:r>
            <a:r>
              <a:rPr lang="en-US" altLang="ja-JP" sz="2400" b="1" dirty="0"/>
              <a:t>20XX</a:t>
            </a:r>
            <a:r>
              <a:rPr lang="ja-JP" altLang="en-US" sz="2400" b="1" dirty="0"/>
              <a:t>年）</a:t>
            </a:r>
            <a:endParaRPr lang="ja-JP" altLang="en-US" sz="2000" b="1" dirty="0"/>
          </a:p>
        </p:txBody>
      </p:sp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EB17C0CC-687F-CED2-07B6-CAF29312630B}"/>
              </a:ext>
            </a:extLst>
          </p:cNvPr>
          <p:cNvSpPr txBox="1">
            <a:spLocks/>
          </p:cNvSpPr>
          <p:nvPr/>
        </p:nvSpPr>
        <p:spPr>
          <a:xfrm>
            <a:off x="4002339" y="2945468"/>
            <a:ext cx="4016952" cy="83099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ja-JP" altLang="en-US" sz="4800" b="1" dirty="0">
                <a:latin typeface="Arial Black" panose="020B0A04020102020204" pitchFamily="34" charset="0"/>
                <a:cs typeface="Arial" panose="020B0604020202020204" pitchFamily="34" charset="0"/>
              </a:rPr>
              <a:t>○○</a:t>
            </a:r>
            <a:r>
              <a:rPr lang="ja-JP" altLang="en-US" sz="2400" b="1" dirty="0">
                <a:latin typeface="Arial Black" panose="020B0A04020102020204" pitchFamily="34" charset="0"/>
              </a:rPr>
              <a:t>％</a:t>
            </a:r>
            <a:endParaRPr lang="ja-JP" altLang="en-US" sz="4000" b="1" dirty="0">
              <a:latin typeface="Arial Black" panose="020B0A04020102020204" pitchFamily="34" charset="0"/>
            </a:endParaRP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D2EB0E5A-26DD-C39C-1623-9BF30A0B75D4}"/>
              </a:ext>
            </a:extLst>
          </p:cNvPr>
          <p:cNvSpPr txBox="1">
            <a:spLocks/>
          </p:cNvSpPr>
          <p:nvPr/>
        </p:nvSpPr>
        <p:spPr>
          <a:xfrm>
            <a:off x="4002340" y="4249133"/>
            <a:ext cx="3249798" cy="46166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ja-JP" altLang="en-US" sz="2400" b="1" dirty="0"/>
              <a:t>主要顧客層の説明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F3A2F754-36C4-E03D-BCF5-CE9813190CFF}"/>
              </a:ext>
            </a:extLst>
          </p:cNvPr>
          <p:cNvSpPr/>
          <p:nvPr/>
        </p:nvSpPr>
        <p:spPr>
          <a:xfrm>
            <a:off x="956135" y="1321410"/>
            <a:ext cx="2533299" cy="1177535"/>
          </a:xfrm>
          <a:prstGeom prst="roundRect">
            <a:avLst>
              <a:gd name="adj" fmla="val 7856"/>
            </a:avLst>
          </a:prstGeom>
          <a:solidFill>
            <a:srgbClr val="34679A"/>
          </a:solidFill>
          <a:ln>
            <a:solidFill>
              <a:srgbClr val="336699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○○の</a:t>
            </a:r>
            <a:endParaRPr kumimoji="1" lang="en-US" altLang="ja-JP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市場規模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41118E0F-9FE3-0CC4-762E-78B00937F5C5}"/>
              </a:ext>
            </a:extLst>
          </p:cNvPr>
          <p:cNvSpPr/>
          <p:nvPr/>
        </p:nvSpPr>
        <p:spPr>
          <a:xfrm>
            <a:off x="956135" y="2719065"/>
            <a:ext cx="2533299" cy="1177535"/>
          </a:xfrm>
          <a:prstGeom prst="roundRect">
            <a:avLst>
              <a:gd name="adj" fmla="val 7856"/>
            </a:avLst>
          </a:prstGeom>
          <a:solidFill>
            <a:srgbClr val="34679A"/>
          </a:solidFill>
          <a:ln>
            <a:solidFill>
              <a:srgbClr val="336699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年間</a:t>
            </a:r>
            <a:endParaRPr lang="en-US" altLang="ja-JP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成長率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26800C59-81FC-DF43-EBCA-CCD7CC86E313}"/>
              </a:ext>
            </a:extLst>
          </p:cNvPr>
          <p:cNvSpPr/>
          <p:nvPr/>
        </p:nvSpPr>
        <p:spPr>
          <a:xfrm>
            <a:off x="956135" y="4126280"/>
            <a:ext cx="2533299" cy="1906658"/>
          </a:xfrm>
          <a:prstGeom prst="roundRect">
            <a:avLst>
              <a:gd name="adj" fmla="val 7856"/>
            </a:avLst>
          </a:prstGeom>
          <a:solidFill>
            <a:srgbClr val="34679A"/>
          </a:solidFill>
          <a:ln>
            <a:solidFill>
              <a:srgbClr val="336699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ターゲット</a:t>
            </a:r>
            <a:endParaRPr kumimoji="1" lang="en-US" altLang="ja-JP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顧客</a:t>
            </a:r>
            <a:endParaRPr kumimoji="1"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E1F22A21-60CD-BA9A-F862-B7601126AA10}"/>
              </a:ext>
            </a:extLst>
          </p:cNvPr>
          <p:cNvSpPr/>
          <p:nvPr/>
        </p:nvSpPr>
        <p:spPr>
          <a:xfrm>
            <a:off x="7597491" y="4126280"/>
            <a:ext cx="3638374" cy="1906658"/>
          </a:xfrm>
          <a:prstGeom prst="roundRect">
            <a:avLst>
              <a:gd name="adj" fmla="val 7856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kumimoji="1"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コンテンツ プレースホルダー 2">
            <a:extLst>
              <a:ext uri="{FF2B5EF4-FFF2-40B4-BE49-F238E27FC236}">
                <a16:creationId xmlns:a16="http://schemas.microsoft.com/office/drawing/2014/main" id="{BB2E6AB2-3615-267C-9A3C-16BE7DD74C71}"/>
              </a:ext>
            </a:extLst>
          </p:cNvPr>
          <p:cNvSpPr txBox="1">
            <a:spLocks/>
          </p:cNvSpPr>
          <p:nvPr/>
        </p:nvSpPr>
        <p:spPr>
          <a:xfrm>
            <a:off x="7826718" y="4248428"/>
            <a:ext cx="3240676" cy="46166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ja-JP" altLang="en-US" sz="2400" b="1" dirty="0"/>
              <a:t>主要顧客層の説明</a:t>
            </a:r>
          </a:p>
        </p:txBody>
      </p:sp>
    </p:spTree>
    <p:extLst>
      <p:ext uri="{BB962C8B-B14F-4D97-AF65-F5344CB8AC3E}">
        <p14:creationId xmlns:p14="http://schemas.microsoft.com/office/powerpoint/2010/main" val="180248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84C9A9-FA37-3EFC-63A2-54F6F2E67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市場</a:t>
            </a:r>
            <a:r>
              <a:rPr kumimoji="1" lang="ja-JP" altLang="en-US" dirty="0"/>
              <a:t>分析（競合分析）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2911D0E5-42C1-880F-098B-16CFE85D1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347285"/>
              </p:ext>
            </p:extLst>
          </p:nvPr>
        </p:nvGraphicFramePr>
        <p:xfrm>
          <a:off x="849969" y="1433344"/>
          <a:ext cx="10301252" cy="427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5313">
                  <a:extLst>
                    <a:ext uri="{9D8B030D-6E8A-4147-A177-3AD203B41FA5}">
                      <a16:colId xmlns:a16="http://schemas.microsoft.com/office/drawing/2014/main" val="3766350898"/>
                    </a:ext>
                  </a:extLst>
                </a:gridCol>
                <a:gridCol w="2575313">
                  <a:extLst>
                    <a:ext uri="{9D8B030D-6E8A-4147-A177-3AD203B41FA5}">
                      <a16:colId xmlns:a16="http://schemas.microsoft.com/office/drawing/2014/main" val="1399332115"/>
                    </a:ext>
                  </a:extLst>
                </a:gridCol>
                <a:gridCol w="2575313">
                  <a:extLst>
                    <a:ext uri="{9D8B030D-6E8A-4147-A177-3AD203B41FA5}">
                      <a16:colId xmlns:a16="http://schemas.microsoft.com/office/drawing/2014/main" val="705670648"/>
                    </a:ext>
                  </a:extLst>
                </a:gridCol>
                <a:gridCol w="2575313">
                  <a:extLst>
                    <a:ext uri="{9D8B030D-6E8A-4147-A177-3AD203B41FA5}">
                      <a16:colId xmlns:a16="http://schemas.microsoft.com/office/drawing/2014/main" val="521038635"/>
                    </a:ext>
                  </a:extLst>
                </a:gridCol>
              </a:tblGrid>
              <a:tr h="951672"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76200" cap="flat" cmpd="sng" algn="ctr">
                      <a:solidFill>
                        <a:srgbClr val="33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当社</a:t>
                      </a:r>
                    </a:p>
                  </a:txBody>
                  <a:tcPr anchor="ctr">
                    <a:lnL w="76200" cap="flat" cmpd="sng" algn="ctr">
                      <a:solidFill>
                        <a:srgbClr val="33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33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33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67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競合</a:t>
                      </a:r>
                      <a:r>
                        <a:rPr kumimoji="1" lang="en-US" altLang="ja-JP" sz="28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</a:t>
                      </a:r>
                      <a:endParaRPr kumimoji="1" lang="ja-JP" altLang="en-US" sz="28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33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競合</a:t>
                      </a:r>
                      <a:r>
                        <a:rPr kumimoji="1" lang="en-US" altLang="ja-JP" sz="28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endParaRPr kumimoji="1" lang="ja-JP" altLang="en-US" sz="28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58098"/>
                  </a:ext>
                </a:extLst>
              </a:tr>
              <a:tr h="1662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強み</a:t>
                      </a:r>
                    </a:p>
                  </a:txBody>
                  <a:tcPr anchor="ctr">
                    <a:lnR w="76200" cap="flat" cmpd="sng" algn="ctr">
                      <a:solidFill>
                        <a:srgbClr val="33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33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33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33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572463"/>
                  </a:ext>
                </a:extLst>
              </a:tr>
              <a:tr h="1662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弱み</a:t>
                      </a:r>
                    </a:p>
                  </a:txBody>
                  <a:tcPr anchor="ctr">
                    <a:lnR w="76200" cap="flat" cmpd="sng" algn="ctr">
                      <a:solidFill>
                        <a:srgbClr val="33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33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33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33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33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753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842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84C9A9-FA37-3EFC-63A2-54F6F2E67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財務計画</a:t>
            </a:r>
            <a:endParaRPr kumimoji="1" lang="ja-JP" altLang="en-US" dirty="0"/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296DF029-1F82-52F6-634D-67C833D03C6D}"/>
              </a:ext>
            </a:extLst>
          </p:cNvPr>
          <p:cNvSpPr txBox="1">
            <a:spLocks/>
          </p:cNvSpPr>
          <p:nvPr/>
        </p:nvSpPr>
        <p:spPr>
          <a:xfrm>
            <a:off x="6165849" y="1236921"/>
            <a:ext cx="5682013" cy="54784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000" kern="12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</a:lstStyle>
          <a:p>
            <a:pPr algn="ctr"/>
            <a:r>
              <a:rPr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損益計画</a:t>
            </a:r>
            <a:r>
              <a:rPr lang="ja-JP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（単位：百万円）</a:t>
            </a:r>
            <a:endParaRPr lang="ja-JP" alt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id="{E963681C-0B75-DFA4-1C98-423D30BA67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7072142"/>
              </p:ext>
            </p:extLst>
          </p:nvPr>
        </p:nvGraphicFramePr>
        <p:xfrm>
          <a:off x="6235700" y="1803512"/>
          <a:ext cx="5542313" cy="4248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タイトル 1">
            <a:extLst>
              <a:ext uri="{FF2B5EF4-FFF2-40B4-BE49-F238E27FC236}">
                <a16:creationId xmlns:a16="http://schemas.microsoft.com/office/drawing/2014/main" id="{235A3F9A-6A1D-67EC-A5A6-B6D83F65FC08}"/>
              </a:ext>
            </a:extLst>
          </p:cNvPr>
          <p:cNvSpPr txBox="1">
            <a:spLocks/>
          </p:cNvSpPr>
          <p:nvPr/>
        </p:nvSpPr>
        <p:spPr>
          <a:xfrm>
            <a:off x="344139" y="1236921"/>
            <a:ext cx="5682013" cy="54784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000" kern="12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</a:lstStyle>
          <a:p>
            <a:pPr algn="ctr"/>
            <a:r>
              <a:rPr lang="ja-JP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売上計画</a:t>
            </a:r>
            <a:r>
              <a:rPr lang="ja-JP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（単位：百万円）</a:t>
            </a:r>
            <a:endParaRPr lang="ja-JP" alt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フローチャート: 手操作入力 9">
            <a:extLst>
              <a:ext uri="{FF2B5EF4-FFF2-40B4-BE49-F238E27FC236}">
                <a16:creationId xmlns:a16="http://schemas.microsoft.com/office/drawing/2014/main" id="{D19D1E17-4653-6FAD-7B68-736026C303D6}"/>
              </a:ext>
            </a:extLst>
          </p:cNvPr>
          <p:cNvSpPr/>
          <p:nvPr/>
        </p:nvSpPr>
        <p:spPr>
          <a:xfrm>
            <a:off x="831410" y="3049637"/>
            <a:ext cx="4198620" cy="2157986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8995 h 16995"/>
              <a:gd name="connsiteX1" fmla="*/ 8827 w 10000"/>
              <a:gd name="connsiteY1" fmla="*/ 0 h 16995"/>
              <a:gd name="connsiteX2" fmla="*/ 10000 w 10000"/>
              <a:gd name="connsiteY2" fmla="*/ 16995 h 16995"/>
              <a:gd name="connsiteX3" fmla="*/ 0 w 10000"/>
              <a:gd name="connsiteY3" fmla="*/ 16995 h 16995"/>
              <a:gd name="connsiteX4" fmla="*/ 0 w 10000"/>
              <a:gd name="connsiteY4" fmla="*/ 8995 h 16995"/>
              <a:gd name="connsiteX0" fmla="*/ 0 w 10000"/>
              <a:gd name="connsiteY0" fmla="*/ 8995 h 16995"/>
              <a:gd name="connsiteX1" fmla="*/ 8693 w 10000"/>
              <a:gd name="connsiteY1" fmla="*/ 0 h 16995"/>
              <a:gd name="connsiteX2" fmla="*/ 10000 w 10000"/>
              <a:gd name="connsiteY2" fmla="*/ 16995 h 16995"/>
              <a:gd name="connsiteX3" fmla="*/ 0 w 10000"/>
              <a:gd name="connsiteY3" fmla="*/ 16995 h 16995"/>
              <a:gd name="connsiteX4" fmla="*/ 0 w 10000"/>
              <a:gd name="connsiteY4" fmla="*/ 8995 h 16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6995">
                <a:moveTo>
                  <a:pt x="0" y="8995"/>
                </a:moveTo>
                <a:lnTo>
                  <a:pt x="8693" y="0"/>
                </a:lnTo>
                <a:lnTo>
                  <a:pt x="10000" y="16995"/>
                </a:lnTo>
                <a:lnTo>
                  <a:pt x="0" y="16995"/>
                </a:lnTo>
                <a:lnTo>
                  <a:pt x="0" y="899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DB51FAD8-E2A7-A7C3-5072-82DD8EBFC5F6}"/>
              </a:ext>
            </a:extLst>
          </p:cNvPr>
          <p:cNvSpPr/>
          <p:nvPr/>
        </p:nvSpPr>
        <p:spPr>
          <a:xfrm>
            <a:off x="344139" y="4226623"/>
            <a:ext cx="974951" cy="974951"/>
          </a:xfrm>
          <a:prstGeom prst="ellipse">
            <a:avLst/>
          </a:prstGeom>
          <a:solidFill>
            <a:schemeClr val="bg1"/>
          </a:solidFill>
          <a:ln w="28575">
            <a:solidFill>
              <a:srgbClr val="3467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kumimoji="1" lang="en-US" altLang="ja-JP" sz="1400" b="1" dirty="0">
                <a:solidFill>
                  <a:srgbClr val="34679A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400" b="1" dirty="0">
                <a:solidFill>
                  <a:srgbClr val="34679A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年目</a:t>
            </a:r>
            <a:endParaRPr kumimoji="1" lang="en-US" altLang="ja-JP" sz="1400" b="1" dirty="0">
              <a:solidFill>
                <a:srgbClr val="34679A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14000"/>
              </a:lnSpc>
            </a:pPr>
            <a:r>
              <a:rPr lang="ja-JP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</a:t>
            </a:r>
            <a:endParaRPr kumimoji="1" lang="ja-JP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A3F0B2DC-ACC6-A735-837C-A1DC6F2D1D4D}"/>
              </a:ext>
            </a:extLst>
          </p:cNvPr>
          <p:cNvSpPr/>
          <p:nvPr/>
        </p:nvSpPr>
        <p:spPr>
          <a:xfrm>
            <a:off x="1853838" y="3676650"/>
            <a:ext cx="1524924" cy="1524924"/>
          </a:xfrm>
          <a:prstGeom prst="ellipse">
            <a:avLst/>
          </a:prstGeom>
          <a:solidFill>
            <a:schemeClr val="bg1"/>
          </a:solidFill>
          <a:ln w="28575">
            <a:solidFill>
              <a:srgbClr val="3467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kumimoji="1" lang="en-US" altLang="ja-JP" b="1" dirty="0">
                <a:solidFill>
                  <a:srgbClr val="34679A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b="1" dirty="0">
                <a:solidFill>
                  <a:srgbClr val="34679A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年目</a:t>
            </a:r>
            <a:endParaRPr kumimoji="1" lang="en-US" altLang="ja-JP" b="1" dirty="0">
              <a:solidFill>
                <a:srgbClr val="34679A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14000"/>
              </a:lnSpc>
            </a:pPr>
            <a:r>
              <a:rPr lang="ja-JP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</a:t>
            </a:r>
            <a:endParaRPr kumimoji="1" lang="ja-JP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7E624A32-E865-6C6E-8419-34FFBE1F85C8}"/>
              </a:ext>
            </a:extLst>
          </p:cNvPr>
          <p:cNvSpPr/>
          <p:nvPr/>
        </p:nvSpPr>
        <p:spPr>
          <a:xfrm>
            <a:off x="3675834" y="2989580"/>
            <a:ext cx="2211994" cy="2211994"/>
          </a:xfrm>
          <a:prstGeom prst="ellipse">
            <a:avLst/>
          </a:prstGeom>
          <a:solidFill>
            <a:schemeClr val="bg1"/>
          </a:solidFill>
          <a:ln w="28575">
            <a:solidFill>
              <a:srgbClr val="3467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kumimoji="1" lang="en-US" altLang="ja-JP" sz="3600" b="1" dirty="0">
                <a:solidFill>
                  <a:srgbClr val="34679A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3600" b="1" dirty="0">
                <a:solidFill>
                  <a:srgbClr val="34679A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年目</a:t>
            </a:r>
            <a:endParaRPr kumimoji="1" lang="en-US" altLang="ja-JP" sz="3600" b="1" dirty="0">
              <a:solidFill>
                <a:srgbClr val="34679A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14000"/>
              </a:lnSpc>
            </a:pPr>
            <a:r>
              <a:rPr lang="ja-JP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</a:t>
            </a:r>
            <a:endParaRPr kumimoji="1" lang="ja-JP" altLang="en-US" sz="48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6824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5A0508DC-1938-FFF8-FC86-27284EB89D58}"/>
              </a:ext>
            </a:extLst>
          </p:cNvPr>
          <p:cNvSpPr/>
          <p:nvPr/>
        </p:nvSpPr>
        <p:spPr>
          <a:xfrm>
            <a:off x="1072861" y="2659741"/>
            <a:ext cx="4354065" cy="3268093"/>
          </a:xfrm>
          <a:prstGeom prst="roundRect">
            <a:avLst>
              <a:gd name="adj" fmla="val 593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F84C9A9-FA37-3EFC-63A2-54F6F2E67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財務計画（資金計画）</a:t>
            </a:r>
            <a:endParaRPr kumimoji="1" lang="ja-JP" altLang="en-US" dirty="0"/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296DF029-1F82-52F6-634D-67C833D03C6D}"/>
              </a:ext>
            </a:extLst>
          </p:cNvPr>
          <p:cNvSpPr txBox="1">
            <a:spLocks/>
          </p:cNvSpPr>
          <p:nvPr/>
        </p:nvSpPr>
        <p:spPr>
          <a:xfrm>
            <a:off x="1427733" y="3098139"/>
            <a:ext cx="3644320" cy="234365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000" kern="12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</a:lstStyle>
          <a:p>
            <a:pPr algn="ctr"/>
            <a:r>
              <a:rPr lang="ja-JP" altLang="en-US" sz="7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○○</a:t>
            </a:r>
            <a:r>
              <a:rPr lang="ja-JP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円</a:t>
            </a:r>
          </a:p>
        </p:txBody>
      </p:sp>
      <p:sp>
        <p:nvSpPr>
          <p:cNvPr id="11" name="平行四辺形 10">
            <a:extLst>
              <a:ext uri="{FF2B5EF4-FFF2-40B4-BE49-F238E27FC236}">
                <a16:creationId xmlns:a16="http://schemas.microsoft.com/office/drawing/2014/main" id="{55577631-8C32-7440-C914-0D4C39012F64}"/>
              </a:ext>
            </a:extLst>
          </p:cNvPr>
          <p:cNvSpPr/>
          <p:nvPr/>
        </p:nvSpPr>
        <p:spPr>
          <a:xfrm>
            <a:off x="1072861" y="1606622"/>
            <a:ext cx="4354065" cy="711610"/>
          </a:xfrm>
          <a:prstGeom prst="parallelogram">
            <a:avLst>
              <a:gd name="adj" fmla="val 66356"/>
            </a:avLst>
          </a:prstGeom>
          <a:solidFill>
            <a:srgbClr val="34679A"/>
          </a:solidFill>
          <a:ln>
            <a:solidFill>
              <a:srgbClr val="336699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初期投資</a:t>
            </a:r>
          </a:p>
        </p:txBody>
      </p:sp>
      <p:sp>
        <p:nvSpPr>
          <p:cNvPr id="12" name="平行四辺形 11">
            <a:extLst>
              <a:ext uri="{FF2B5EF4-FFF2-40B4-BE49-F238E27FC236}">
                <a16:creationId xmlns:a16="http://schemas.microsoft.com/office/drawing/2014/main" id="{583EC17B-C12A-9AA9-EEC7-25919909EFB3}"/>
              </a:ext>
            </a:extLst>
          </p:cNvPr>
          <p:cNvSpPr/>
          <p:nvPr/>
        </p:nvSpPr>
        <p:spPr>
          <a:xfrm>
            <a:off x="6765076" y="1606622"/>
            <a:ext cx="4354065" cy="711610"/>
          </a:xfrm>
          <a:prstGeom prst="parallelogram">
            <a:avLst>
              <a:gd name="adj" fmla="val 66356"/>
            </a:avLst>
          </a:prstGeom>
          <a:solidFill>
            <a:srgbClr val="34679A"/>
          </a:solidFill>
          <a:ln>
            <a:solidFill>
              <a:srgbClr val="336699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資金調達方法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BC74D1DE-3736-51B2-0A87-003D3E0FBFD3}"/>
              </a:ext>
            </a:extLst>
          </p:cNvPr>
          <p:cNvSpPr/>
          <p:nvPr/>
        </p:nvSpPr>
        <p:spPr>
          <a:xfrm>
            <a:off x="6765076" y="2659741"/>
            <a:ext cx="4354065" cy="3268093"/>
          </a:xfrm>
          <a:prstGeom prst="roundRect">
            <a:avLst>
              <a:gd name="adj" fmla="val 593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タイトル 1">
            <a:extLst>
              <a:ext uri="{FF2B5EF4-FFF2-40B4-BE49-F238E27FC236}">
                <a16:creationId xmlns:a16="http://schemas.microsoft.com/office/drawing/2014/main" id="{8B073F17-DA22-239E-2C57-A1516B8D8F3D}"/>
              </a:ext>
            </a:extLst>
          </p:cNvPr>
          <p:cNvSpPr txBox="1">
            <a:spLocks/>
          </p:cNvSpPr>
          <p:nvPr/>
        </p:nvSpPr>
        <p:spPr>
          <a:xfrm>
            <a:off x="7119947" y="3098139"/>
            <a:ext cx="3644320" cy="234365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000" kern="12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ja-JP" alt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○○○</a:t>
            </a:r>
            <a:endParaRPr lang="en-US" altLang="ja-JP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20000"/>
              </a:lnSpc>
            </a:pPr>
            <a:endParaRPr lang="en-US" altLang="ja-JP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20000"/>
              </a:lnSpc>
            </a:pPr>
            <a:endParaRPr lang="ja-JP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339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164</Words>
  <Application>Microsoft Office PowerPoint</Application>
  <PresentationFormat>ワイド画面</PresentationFormat>
  <Paragraphs>67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メイリオ</vt:lpstr>
      <vt:lpstr>Arial</vt:lpstr>
      <vt:lpstr>Arial Black</vt:lpstr>
      <vt:lpstr>Wingdings</vt:lpstr>
      <vt:lpstr>Office テーマ</vt:lpstr>
      <vt:lpstr>PowerPoint プレゼンテーション</vt:lpstr>
      <vt:lpstr>会社概要</vt:lpstr>
      <vt:lpstr>事業内容（主要製品／サービス）</vt:lpstr>
      <vt:lpstr>事業内容（独自の強み）</vt:lpstr>
      <vt:lpstr>市場分析（市場規模と成長率）</vt:lpstr>
      <vt:lpstr>市場分析（競合分析）</vt:lpstr>
      <vt:lpstr>財務計画</vt:lpstr>
      <vt:lpstr>財務計画（資金計画）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ビズ研</dc:creator>
  <cp:lastModifiedBy>ビズ研</cp:lastModifiedBy>
  <cp:revision>6</cp:revision>
  <dcterms:created xsi:type="dcterms:W3CDTF">2024-08-02T07:45:37Z</dcterms:created>
  <dcterms:modified xsi:type="dcterms:W3CDTF">2024-11-11T03:32:43Z</dcterms:modified>
</cp:coreProperties>
</file>